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  <p:sldMasterId id="2147484245" r:id="rId2"/>
  </p:sldMasterIdLst>
  <p:notesMasterIdLst>
    <p:notesMasterId r:id="rId15"/>
  </p:notesMasterIdLst>
  <p:handoutMasterIdLst>
    <p:handoutMasterId r:id="rId16"/>
  </p:handoutMasterIdLst>
  <p:sldIdLst>
    <p:sldId id="774" r:id="rId3"/>
    <p:sldId id="888" r:id="rId4"/>
    <p:sldId id="911" r:id="rId5"/>
    <p:sldId id="908" r:id="rId6"/>
    <p:sldId id="920" r:id="rId7"/>
    <p:sldId id="916" r:id="rId8"/>
    <p:sldId id="913" r:id="rId9"/>
    <p:sldId id="915" r:id="rId10"/>
    <p:sldId id="917" r:id="rId11"/>
    <p:sldId id="918" r:id="rId12"/>
    <p:sldId id="919" r:id="rId13"/>
    <p:sldId id="922" r:id="rId14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51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C1C1"/>
    <a:srgbClr val="D5E1EF"/>
    <a:srgbClr val="B0C7E2"/>
    <a:srgbClr val="FD3A2B"/>
    <a:srgbClr val="FF5050"/>
    <a:srgbClr val="F2F2F2"/>
    <a:srgbClr val="0000FF"/>
    <a:srgbClr val="006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71412" autoAdjust="0"/>
  </p:normalViewPr>
  <p:slideViewPr>
    <p:cSldViewPr>
      <p:cViewPr varScale="1">
        <p:scale>
          <a:sx n="113" d="100"/>
          <a:sy n="113" d="100"/>
        </p:scale>
        <p:origin x="84" y="102"/>
      </p:cViewPr>
      <p:guideLst>
        <p:guide orient="horz" pos="300"/>
        <p:guide pos="51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FA1288-FBFB-4616-BB56-4321DA7AEEB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900E00-ECC4-441C-BE66-A465DB7B5E59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Управление организации стационарного социального обслуживания: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</a:t>
          </a:r>
          <a:r>
            <a:rPr lang="ru-RU" sz="1200" strike="sngStrike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Лейкомед</a:t>
          </a:r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» апрель 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«Культурно-Просветительский центр «Ударник» июнь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Юго-Восток» июнь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Ярославский» июнь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Новокосино» август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Голицыно» август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«Союз» сентябрь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ИП Рубцова Н.И. август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Шереметьевский» август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АНОКСО «Православный Свято-Софийский социальный дом» сентябрь 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«Антарес» март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«Энергия Жизни» октябрь 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«Премьер </a:t>
          </a:r>
          <a:r>
            <a:rPr lang="ru-RU" sz="1200" strike="sngStrike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Медсервис</a:t>
          </a:r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» октябрь</a:t>
          </a:r>
        </a:p>
        <a:p>
          <a:r>
            <a:rPr lang="ru-RU" sz="12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«СГЦ «Опека» ноябрь</a:t>
          </a:r>
        </a:p>
        <a:p>
          <a:endParaRPr lang="ru-RU" sz="1200" dirty="0"/>
        </a:p>
      </dgm:t>
    </dgm:pt>
    <dgm:pt modelId="{74817DD4-E3C2-4B61-BD78-F95AA947E024}" type="parTrans" cxnId="{913C7902-CC81-48C5-9A40-522444F02171}">
      <dgm:prSet/>
      <dgm:spPr/>
      <dgm:t>
        <a:bodyPr/>
        <a:lstStyle/>
        <a:p>
          <a:endParaRPr lang="ru-RU" sz="1400"/>
        </a:p>
      </dgm:t>
    </dgm:pt>
    <dgm:pt modelId="{83B17B43-1778-481D-B8DD-5130D284C0DF}" type="sibTrans" cxnId="{913C7902-CC81-48C5-9A40-522444F02171}">
      <dgm:prSet/>
      <dgm:spPr/>
      <dgm:t>
        <a:bodyPr/>
        <a:lstStyle/>
        <a:p>
          <a:endParaRPr lang="ru-RU" sz="1400"/>
        </a:p>
      </dgm:t>
    </dgm:pt>
    <dgm:pt modelId="{E0A2903B-3CFD-4D31-B647-D14C76D9F71B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>
          <a:glow rad="635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координации сети: 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БФ помощи людям с нарушениями развития «Жизненный путь»  апрель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РОО содействия социальной реабилитации лиц с  ограниченными возможностями «Яблочко»  июль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РБОО «Центр лечебной педагогики» октябрь </a:t>
          </a:r>
          <a:endParaRPr lang="ru-RU" sz="12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49D7C8FC-1FED-475B-9D18-F9A07011AD4D}" type="parTrans" cxnId="{A8BA4C6E-C4DA-4392-BF63-FD4746821814}">
      <dgm:prSet/>
      <dgm:spPr/>
      <dgm:t>
        <a:bodyPr/>
        <a:lstStyle/>
        <a:p>
          <a:endParaRPr lang="ru-RU" sz="1400"/>
        </a:p>
      </dgm:t>
    </dgm:pt>
    <dgm:pt modelId="{249A8E57-B712-43EB-AA6C-58ACC2B64C09}" type="sibTrans" cxnId="{A8BA4C6E-C4DA-4392-BF63-FD4746821814}">
      <dgm:prSet/>
      <dgm:spPr/>
      <dgm:t>
        <a:bodyPr/>
        <a:lstStyle/>
        <a:p>
          <a:endParaRPr lang="ru-RU" sz="1400"/>
        </a:p>
      </dgm:t>
    </dgm:pt>
    <dgm:pt modelId="{1F298930-8C62-4419-AA4E-1D25291BAEE3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опеки и попечительства в отношении несовершеннолетних: 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«Православный Елизаветинский детский дом (смешанный) для девочек» сентябрь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социального обслуживания "Детская деревня - SOS </a:t>
          </a:r>
          <a:r>
            <a:rPr lang="ru-RU" sz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Томилино</a:t>
          </a:r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" сентябрь </a:t>
          </a:r>
        </a:p>
        <a:p>
          <a:r>
            <a:rPr lang="ru-RU" sz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для детей-сирот и детей, оставшихся без попечения родителей «Пансион семейного воспитания» сентябрь</a:t>
          </a:r>
          <a:endParaRPr lang="ru-RU" sz="12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8717E73-D9D5-4DE9-9928-FB26823E782E}" type="parTrans" cxnId="{687EC388-A02C-4758-B6B6-2B7EC4561F7B}">
      <dgm:prSet/>
      <dgm:spPr/>
      <dgm:t>
        <a:bodyPr/>
        <a:lstStyle/>
        <a:p>
          <a:endParaRPr lang="ru-RU" sz="1400"/>
        </a:p>
      </dgm:t>
    </dgm:pt>
    <dgm:pt modelId="{A2F6C0BA-00D7-4DAF-9A9D-AF56A32E8AD2}" type="sibTrans" cxnId="{687EC388-A02C-4758-B6B6-2B7EC4561F7B}">
      <dgm:prSet/>
      <dgm:spPr/>
      <dgm:t>
        <a:bodyPr/>
        <a:lstStyle/>
        <a:p>
          <a:endParaRPr lang="ru-RU" sz="1400"/>
        </a:p>
      </dgm:t>
    </dgm:pt>
    <dgm:pt modelId="{BD3DF98C-26C3-4B8D-8CA9-7E9B41B68B41}">
      <dgm:prSet custT="1"/>
      <dgm:spPr>
        <a:solidFill>
          <a:schemeClr val="accent6">
            <a:lumMod val="20000"/>
            <a:lumOff val="8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100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организации социального обслуживания на дому</a:t>
          </a:r>
        </a:p>
        <a:p>
          <a:r>
            <a:rPr lang="ru-RU" sz="1100" strike="sngStrike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«Социальный сервис» июль </a:t>
          </a:r>
          <a:endParaRPr lang="ru-RU" sz="1100" strike="sngStrike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46DF57C-8BDC-4683-AAF6-0C7024814823}" type="parTrans" cxnId="{E2191538-E34D-4C31-84A3-E24059442AED}">
      <dgm:prSet/>
      <dgm:spPr/>
      <dgm:t>
        <a:bodyPr/>
        <a:lstStyle/>
        <a:p>
          <a:endParaRPr lang="ru-RU"/>
        </a:p>
      </dgm:t>
    </dgm:pt>
    <dgm:pt modelId="{A3CF0BD7-4867-4216-88E9-F7BE4BA04DDE}" type="sibTrans" cxnId="{E2191538-E34D-4C31-84A3-E24059442AED}">
      <dgm:prSet/>
      <dgm:spPr/>
      <dgm:t>
        <a:bodyPr/>
        <a:lstStyle/>
        <a:p>
          <a:endParaRPr lang="ru-RU"/>
        </a:p>
      </dgm:t>
    </dgm:pt>
    <dgm:pt modelId="{060975F0-BC95-4976-A741-A572199B4E54}" type="pres">
      <dgm:prSet presAssocID="{C7FA1288-FBFB-4616-BB56-4321DA7AEEB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289B2-796B-42F6-91D3-85EBDA0639FD}" type="pres">
      <dgm:prSet presAssocID="{C7FA1288-FBFB-4616-BB56-4321DA7AEEB7}" presName="diamond" presStyleLbl="bgShp" presStyleIdx="0" presStyleCnt="1" custScaleX="154046" custLinFactNeighborX="-11333" custLinFactNeighborY="-11259"/>
      <dgm:spPr>
        <a:solidFill>
          <a:srgbClr val="DDDDDD"/>
        </a:solidFill>
      </dgm:spPr>
      <dgm:t>
        <a:bodyPr/>
        <a:lstStyle/>
        <a:p>
          <a:endParaRPr lang="ru-RU"/>
        </a:p>
      </dgm:t>
    </dgm:pt>
    <dgm:pt modelId="{457AD6BA-8AEE-4EE6-B4DD-FC52FEC13B1D}" type="pres">
      <dgm:prSet presAssocID="{C7FA1288-FBFB-4616-BB56-4321DA7AEEB7}" presName="quad1" presStyleLbl="node1" presStyleIdx="0" presStyleCnt="4" custScaleX="202072" custScaleY="242360" custLinFactX="-6797" custLinFactNeighborX="-100000" custLinFactNeighborY="269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30FB7-269B-4D53-A3C1-A1FC8B131C90}" type="pres">
      <dgm:prSet presAssocID="{C7FA1288-FBFB-4616-BB56-4321DA7AEEB7}" presName="quad2" presStyleLbl="node1" presStyleIdx="1" presStyleCnt="4" custScaleX="207166" custScaleY="67229" custLinFactX="21812" custLinFactNeighborX="100000" custLinFactNeighborY="-43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1EAACF-1FBF-4256-80C4-4E08A854EFE3}" type="pres">
      <dgm:prSet presAssocID="{C7FA1288-FBFB-4616-BB56-4321DA7AEEB7}" presName="quad3" presStyleLbl="node1" presStyleIdx="2" presStyleCnt="4" custScaleX="178796" custScaleY="110747" custLinFactX="100000" custLinFactNeighborX="122275" custLinFactNeighborY="-243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2AF48-359F-4762-A261-C2BF8DE4D279}" type="pres">
      <dgm:prSet presAssocID="{C7FA1288-FBFB-4616-BB56-4321DA7AEEB7}" presName="quad4" presStyleLbl="node1" presStyleIdx="3" presStyleCnt="4" custScaleX="199780" custScaleY="29960" custLinFactX="14537" custLinFactNeighborX="100000" custLinFactNeighborY="-711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839D4C-F116-4F97-ADAF-31E40CC2F61C}" type="presOf" srcId="{47900E00-ECC4-441C-BE66-A465DB7B5E59}" destId="{457AD6BA-8AEE-4EE6-B4DD-FC52FEC13B1D}" srcOrd="0" destOrd="0" presId="urn:microsoft.com/office/officeart/2005/8/layout/matrix3"/>
    <dgm:cxn modelId="{13D9AF01-23ED-4D3B-85EA-DBA3C6DB2D68}" type="presOf" srcId="{E0A2903B-3CFD-4D31-B647-D14C76D9F71B}" destId="{BB130FB7-269B-4D53-A3C1-A1FC8B131C90}" srcOrd="0" destOrd="0" presId="urn:microsoft.com/office/officeart/2005/8/layout/matrix3"/>
    <dgm:cxn modelId="{3D2A90BF-2B18-43AC-8E6B-4F193E54F10E}" type="presOf" srcId="{C7FA1288-FBFB-4616-BB56-4321DA7AEEB7}" destId="{060975F0-BC95-4976-A741-A572199B4E54}" srcOrd="0" destOrd="0" presId="urn:microsoft.com/office/officeart/2005/8/layout/matrix3"/>
    <dgm:cxn modelId="{49120D83-6D36-4789-BCA1-4A7C199A643C}" type="presOf" srcId="{BD3DF98C-26C3-4B8D-8CA9-7E9B41B68B41}" destId="{3B22AF48-359F-4762-A261-C2BF8DE4D279}" srcOrd="0" destOrd="0" presId="urn:microsoft.com/office/officeart/2005/8/layout/matrix3"/>
    <dgm:cxn modelId="{687EC388-A02C-4758-B6B6-2B7EC4561F7B}" srcId="{C7FA1288-FBFB-4616-BB56-4321DA7AEEB7}" destId="{1F298930-8C62-4419-AA4E-1D25291BAEE3}" srcOrd="2" destOrd="0" parTransId="{F8717E73-D9D5-4DE9-9928-FB26823E782E}" sibTransId="{A2F6C0BA-00D7-4DAF-9A9D-AF56A32E8AD2}"/>
    <dgm:cxn modelId="{E575F417-AA7A-4140-8BB2-2367EFD9E9F4}" type="presOf" srcId="{1F298930-8C62-4419-AA4E-1D25291BAEE3}" destId="{CF1EAACF-1FBF-4256-80C4-4E08A854EFE3}" srcOrd="0" destOrd="0" presId="urn:microsoft.com/office/officeart/2005/8/layout/matrix3"/>
    <dgm:cxn modelId="{E2191538-E34D-4C31-84A3-E24059442AED}" srcId="{C7FA1288-FBFB-4616-BB56-4321DA7AEEB7}" destId="{BD3DF98C-26C3-4B8D-8CA9-7E9B41B68B41}" srcOrd="3" destOrd="0" parTransId="{046DF57C-8BDC-4683-AAF6-0C7024814823}" sibTransId="{A3CF0BD7-4867-4216-88E9-F7BE4BA04DDE}"/>
    <dgm:cxn modelId="{A8BA4C6E-C4DA-4392-BF63-FD4746821814}" srcId="{C7FA1288-FBFB-4616-BB56-4321DA7AEEB7}" destId="{E0A2903B-3CFD-4D31-B647-D14C76D9F71B}" srcOrd="1" destOrd="0" parTransId="{49D7C8FC-1FED-475B-9D18-F9A07011AD4D}" sibTransId="{249A8E57-B712-43EB-AA6C-58ACC2B64C09}"/>
    <dgm:cxn modelId="{913C7902-CC81-48C5-9A40-522444F02171}" srcId="{C7FA1288-FBFB-4616-BB56-4321DA7AEEB7}" destId="{47900E00-ECC4-441C-BE66-A465DB7B5E59}" srcOrd="0" destOrd="0" parTransId="{74817DD4-E3C2-4B61-BD78-F95AA947E024}" sibTransId="{83B17B43-1778-481D-B8DD-5130D284C0DF}"/>
    <dgm:cxn modelId="{EE724E1B-E66A-46EE-AE4A-4E0D8E01DF1B}" type="presParOf" srcId="{060975F0-BC95-4976-A741-A572199B4E54}" destId="{948289B2-796B-42F6-91D3-85EBDA0639FD}" srcOrd="0" destOrd="0" presId="urn:microsoft.com/office/officeart/2005/8/layout/matrix3"/>
    <dgm:cxn modelId="{085A03A9-9C5E-4B09-99E2-63417C9AEB7B}" type="presParOf" srcId="{060975F0-BC95-4976-A741-A572199B4E54}" destId="{457AD6BA-8AEE-4EE6-B4DD-FC52FEC13B1D}" srcOrd="1" destOrd="0" presId="urn:microsoft.com/office/officeart/2005/8/layout/matrix3"/>
    <dgm:cxn modelId="{D3138813-353A-4EBB-88AA-BCA116D166B3}" type="presParOf" srcId="{060975F0-BC95-4976-A741-A572199B4E54}" destId="{BB130FB7-269B-4D53-A3C1-A1FC8B131C90}" srcOrd="2" destOrd="0" presId="urn:microsoft.com/office/officeart/2005/8/layout/matrix3"/>
    <dgm:cxn modelId="{02BB75E9-7202-4644-A545-A9DA332D7039}" type="presParOf" srcId="{060975F0-BC95-4976-A741-A572199B4E54}" destId="{CF1EAACF-1FBF-4256-80C4-4E08A854EFE3}" srcOrd="3" destOrd="0" presId="urn:microsoft.com/office/officeart/2005/8/layout/matrix3"/>
    <dgm:cxn modelId="{5D73F817-4408-420B-A9B1-FCB2E911DB65}" type="presParOf" srcId="{060975F0-BC95-4976-A741-A572199B4E54}" destId="{3B22AF48-359F-4762-A261-C2BF8DE4D279}" srcOrd="4" destOrd="0" presId="urn:microsoft.com/office/officeart/2005/8/layout/matrix3"/>
  </dgm:cxnLst>
  <dgm:bg/>
  <dgm:whole>
    <a:ln>
      <a:solidFill>
        <a:schemeClr val="accent6">
          <a:lumMod val="40000"/>
          <a:lumOff val="6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EC959-1100-4407-BC80-5E125E1A6545}" type="doc">
      <dgm:prSet loTypeId="urn:microsoft.com/office/officeart/2008/layout/NameandTitleOrganizationalChart" loCatId="hierarchy" qsTypeId="urn:microsoft.com/office/officeart/2005/8/quickstyle/3d7" qsCatId="3D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7F69FA52-3663-4E4C-851E-92156DB50772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о проверке</a:t>
          </a:r>
        </a:p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 копия приказа о проверке)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88198F-6B9F-421E-AFCF-F443D14B7CCC}" type="parTrans" cxnId="{645533AC-A312-4C52-90C2-B7D8517479EB}">
      <dgm:prSet/>
      <dgm:spPr/>
      <dgm:t>
        <a:bodyPr/>
        <a:lstStyle/>
        <a:p>
          <a:endParaRPr lang="ru-RU" sz="1200"/>
        </a:p>
      </dgm:t>
    </dgm:pt>
    <dgm:pt modelId="{2303767D-14CF-45BE-A0DA-FFEDFD1170EB}" type="sibTrans" cxnId="{645533AC-A312-4C52-90C2-B7D8517479EB}">
      <dgm:prSet custT="1"/>
      <dgm:spPr/>
      <dgm:t>
        <a:bodyPr/>
        <a:lstStyle/>
        <a:p>
          <a:pPr algn="ctr"/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чем за три рабочих дня до начала ее проведения, внеплановая 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прокуратуры </a:t>
          </a:r>
        </a:p>
        <a:p>
          <a:pPr algn="ctr"/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691F8-4BE4-4857-9E88-237EA6FB4588}" type="asst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Обязательное ознакомление: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руководителя с копией приказа, заверенной печатью;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с полномочиями проверяющих, их удостоверениями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183AA3-418A-4AFA-8D3D-A7CC7343AA18}" type="parTrans" cxnId="{6A0E7D89-F539-44F7-BA09-C88BBCDF62F1}">
      <dgm:prSet/>
      <dgm:spPr/>
      <dgm:t>
        <a:bodyPr/>
        <a:lstStyle/>
        <a:p>
          <a:endParaRPr lang="ru-RU" sz="1200"/>
        </a:p>
      </dgm:t>
    </dgm:pt>
    <dgm:pt modelId="{D4D10F55-38D2-4AE4-8AFE-2AA2389247B8}" type="sibTrans" cxnId="{6A0E7D89-F539-44F7-BA09-C88BBCDF62F1}">
      <dgm:prSet custT="1"/>
      <dgm:spPr/>
      <dgm:t>
        <a:bodyPr/>
        <a:lstStyle/>
        <a:p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день проверки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6CD3A8-2DF1-4B01-BF18-FB63C68651BB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может проводиться только должностным лицом указанным в приказе</a:t>
          </a:r>
        </a:p>
        <a:p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809A21-153B-4291-95D2-697238ED0CF0}" type="parTrans" cxnId="{FC3CBF3D-1B74-4055-A7B1-D42F4D483068}">
      <dgm:prSet/>
      <dgm:spPr/>
      <dgm:t>
        <a:bodyPr/>
        <a:lstStyle/>
        <a:p>
          <a:endParaRPr lang="ru-RU" sz="1200"/>
        </a:p>
      </dgm:t>
    </dgm:pt>
    <dgm:pt modelId="{26B7076B-B0D6-44BB-A730-8550548FF966}" type="sibTrans" cxnId="{FC3CBF3D-1B74-4055-A7B1-D42F4D483068}">
      <dgm:prSet custT="1"/>
      <dgm:spPr/>
      <dgm:t>
        <a:bodyPr/>
        <a:lstStyle/>
        <a:p>
          <a:r>
            <a:rPr lang="ru-RU" sz="1200" dirty="0" smtClean="0"/>
            <a:t>в течении всего срока проверки</a:t>
          </a:r>
          <a:endParaRPr lang="ru-RU" sz="1200" dirty="0"/>
        </a:p>
      </dgm:t>
    </dgm:pt>
    <dgm:pt modelId="{2BC1C031-BCB1-4266-B155-AAA10E9A1587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проверяющие не вправе  требовать документы, осматривать помещения, не относящиеся к объекту проверки или требовать документы до даты проверки или после срока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994FAF-127E-4F78-8893-70DB59EF354E}" type="parTrans" cxnId="{658FB369-4DCC-424D-B8FB-18A980F50249}">
      <dgm:prSet/>
      <dgm:spPr/>
      <dgm:t>
        <a:bodyPr/>
        <a:lstStyle/>
        <a:p>
          <a:endParaRPr lang="ru-RU" sz="1200"/>
        </a:p>
      </dgm:t>
    </dgm:pt>
    <dgm:pt modelId="{7C7E0E3E-498B-4376-BDF2-AC50933E8674}" type="sibTrans" cxnId="{658FB369-4DCC-424D-B8FB-18A980F50249}">
      <dgm:prSet custT="1"/>
      <dgm:spPr/>
      <dgm:t>
        <a:bodyPr/>
        <a:lstStyle/>
        <a:p>
          <a:r>
            <a:rPr lang="ru-RU" sz="1200" dirty="0" smtClean="0"/>
            <a:t>в течении всего срока проверки</a:t>
          </a:r>
          <a:endParaRPr lang="ru-RU" sz="1200" dirty="0"/>
        </a:p>
      </dgm:t>
    </dgm:pt>
    <dgm:pt modelId="{29A185DB-4CEF-469C-B840-82027135F07D}">
      <dgm:prSet phldrT="[Текст]"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 приказа, акт проверки утверждены приказом Минэкономразвития России от 30.04.2009 № 14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13CF17-9C7F-4AF2-B95A-CF475B395C88}" type="parTrans" cxnId="{C005C5EB-FF37-45E9-B23A-666A02444C20}">
      <dgm:prSet/>
      <dgm:spPr/>
      <dgm:t>
        <a:bodyPr/>
        <a:lstStyle/>
        <a:p>
          <a:endParaRPr lang="ru-RU" sz="1200"/>
        </a:p>
      </dgm:t>
    </dgm:pt>
    <dgm:pt modelId="{8552A7C3-A7C3-4327-A85A-14A54B2D9287}" type="sibTrans" cxnId="{C005C5EB-FF37-45E9-B23A-666A02444C20}">
      <dgm:prSet/>
      <dgm:spPr>
        <a:solidFill>
          <a:srgbClr val="0070C0">
            <a:alpha val="90000"/>
          </a:srgbClr>
        </a:solidFill>
      </dgm:spPr>
      <dgm:t>
        <a:bodyPr/>
        <a:lstStyle/>
        <a:p>
          <a:r>
            <a:rPr lang="ru-RU" dirty="0" smtClean="0"/>
            <a:t>Недействительность результатов: грубые нарушения ст. 20 294-ФЗ</a:t>
          </a:r>
          <a:endParaRPr lang="ru-RU" dirty="0"/>
        </a:p>
      </dgm:t>
    </dgm:pt>
    <dgm:pt modelId="{6FF441D7-0986-416F-9FA4-FCA23DBA1456}" type="asst">
      <dgm:prSet phldrT="[Текст]" custT="1"/>
      <dgm:spPr/>
      <dgm:t>
        <a:bodyPr anchor="ctr" anchorCtr="0"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Ознакомление с документами, связанными: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целями, задачами и предметом проверки (документы, содержащие обязательными требованиями)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63019-DB69-4139-ACEE-52CC1B443A21}" type="parTrans" cxnId="{620BA209-354D-4902-BEDA-F06C53689095}">
      <dgm:prSet/>
      <dgm:spPr/>
      <dgm:t>
        <a:bodyPr/>
        <a:lstStyle/>
        <a:p>
          <a:endParaRPr lang="ru-RU" sz="1200"/>
        </a:p>
      </dgm:t>
    </dgm:pt>
    <dgm:pt modelId="{CEB90484-81D9-4BEC-9C49-8E1161612F8D}" type="sibTrans" cxnId="{620BA209-354D-4902-BEDA-F06C53689095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ходе проведения проверки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E6053E-21F5-4EAD-8B08-F37C6419B9E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1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ЮЛ не согласен с актом, предписанием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целом или его отдельных частей) в течение 15 дней с даты получения документов имеет право подать возражения с приложением документов, подтверждающих обоснованность возражений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D4883C-3EC4-40A8-90A2-3E99F3980849}" type="parTrans" cxnId="{033B6810-B76A-454E-A18E-C66A14EA50C9}">
      <dgm:prSet/>
      <dgm:spPr/>
      <dgm:t>
        <a:bodyPr/>
        <a:lstStyle/>
        <a:p>
          <a:endParaRPr lang="ru-RU"/>
        </a:p>
      </dgm:t>
    </dgm:pt>
    <dgm:pt modelId="{59A68995-37B3-40C6-ABC3-471118419F39}" type="sibTrans" cxnId="{033B6810-B76A-454E-A18E-C66A14EA50C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почте, с ЭЦП, в приемную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7AC6B8-6C87-43E6-9A4C-05CEFCBBA041}" type="pres">
      <dgm:prSet presAssocID="{FF5EC959-1100-4407-BC80-5E125E1A65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0FA6C2B-B648-4005-BC8E-1B0B8857BAFF}" type="pres">
      <dgm:prSet presAssocID="{7F69FA52-3663-4E4C-851E-92156DB50772}" presName="hierRoot1" presStyleCnt="0">
        <dgm:presLayoutVars>
          <dgm:hierBranch val="init"/>
        </dgm:presLayoutVars>
      </dgm:prSet>
      <dgm:spPr/>
    </dgm:pt>
    <dgm:pt modelId="{A9D0E31B-C475-47F5-B93F-9E7B80CD5758}" type="pres">
      <dgm:prSet presAssocID="{7F69FA52-3663-4E4C-851E-92156DB50772}" presName="rootComposite1" presStyleCnt="0"/>
      <dgm:spPr/>
    </dgm:pt>
    <dgm:pt modelId="{A2C93C7F-FD76-4E1B-8549-5210C598EEF5}" type="pres">
      <dgm:prSet presAssocID="{7F69FA52-3663-4E4C-851E-92156DB50772}" presName="rootText1" presStyleLbl="node0" presStyleIdx="0" presStyleCnt="2" custLinFactNeighborX="-7144" custLinFactNeighborY="5289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E050E450-1CB1-4891-8F25-514311F09E98}" type="pres">
      <dgm:prSet presAssocID="{7F69FA52-3663-4E4C-851E-92156DB50772}" presName="titleText1" presStyleLbl="fgAcc0" presStyleIdx="0" presStyleCnt="2" custLinFactNeighborX="-2572" custLinFactNeighborY="7033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6F2B758F-2141-46AB-BB5D-55CC84717686}" type="pres">
      <dgm:prSet presAssocID="{7F69FA52-3663-4E4C-851E-92156DB50772}" presName="rootConnector1" presStyleLbl="node1" presStyleIdx="0" presStyleCnt="3"/>
      <dgm:spPr/>
      <dgm:t>
        <a:bodyPr/>
        <a:lstStyle/>
        <a:p>
          <a:endParaRPr lang="ru-RU"/>
        </a:p>
      </dgm:t>
    </dgm:pt>
    <dgm:pt modelId="{FB3D2D6A-0437-49F0-97AE-A76DD90059D7}" type="pres">
      <dgm:prSet presAssocID="{7F69FA52-3663-4E4C-851E-92156DB50772}" presName="hierChild2" presStyleCnt="0"/>
      <dgm:spPr/>
    </dgm:pt>
    <dgm:pt modelId="{5A778621-0B8E-45D0-8E02-DD056350723A}" type="pres">
      <dgm:prSet presAssocID="{CA809A21-153B-4291-95D2-697238ED0CF0}" presName="Name37" presStyleLbl="parChTrans1D2" presStyleIdx="0" presStyleCnt="5"/>
      <dgm:spPr/>
      <dgm:t>
        <a:bodyPr/>
        <a:lstStyle/>
        <a:p>
          <a:endParaRPr lang="ru-RU"/>
        </a:p>
      </dgm:t>
    </dgm:pt>
    <dgm:pt modelId="{B8708D38-E4D3-4974-89B2-8F7A8DF2D030}" type="pres">
      <dgm:prSet presAssocID="{F76CD3A8-2DF1-4B01-BF18-FB63C68651BB}" presName="hierRoot2" presStyleCnt="0">
        <dgm:presLayoutVars>
          <dgm:hierBranch val="init"/>
        </dgm:presLayoutVars>
      </dgm:prSet>
      <dgm:spPr/>
    </dgm:pt>
    <dgm:pt modelId="{00098313-23DE-43E6-BC07-FF66D8517BCB}" type="pres">
      <dgm:prSet presAssocID="{F76CD3A8-2DF1-4B01-BF18-FB63C68651BB}" presName="rootComposite" presStyleCnt="0"/>
      <dgm:spPr/>
    </dgm:pt>
    <dgm:pt modelId="{13DB9729-C0F1-4CB7-9304-B187F1CC2068}" type="pres">
      <dgm:prSet presAssocID="{F76CD3A8-2DF1-4B01-BF18-FB63C68651BB}" presName="rootText" presStyleLbl="node1" presStyleIdx="0" presStyleCnt="3" custLinFactNeighborX="1526" custLinFactNeighborY="-1076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5A28F153-FCBC-4ABA-BB4E-3D502BA7207F}" type="pres">
      <dgm:prSet presAssocID="{F76CD3A8-2DF1-4B01-BF18-FB63C68651BB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059D87E-B2A0-4428-A565-71271F928274}" type="pres">
      <dgm:prSet presAssocID="{F76CD3A8-2DF1-4B01-BF18-FB63C68651BB}" presName="rootConnector" presStyleLbl="node2" presStyleIdx="0" presStyleCnt="0"/>
      <dgm:spPr/>
      <dgm:t>
        <a:bodyPr/>
        <a:lstStyle/>
        <a:p>
          <a:endParaRPr lang="ru-RU"/>
        </a:p>
      </dgm:t>
    </dgm:pt>
    <dgm:pt modelId="{3E59613E-4722-45D9-9BD8-D4D4F5DB348F}" type="pres">
      <dgm:prSet presAssocID="{F76CD3A8-2DF1-4B01-BF18-FB63C68651BB}" presName="hierChild4" presStyleCnt="0"/>
      <dgm:spPr/>
    </dgm:pt>
    <dgm:pt modelId="{FB2F1674-101B-4E6C-90DE-3B98D7B03B36}" type="pres">
      <dgm:prSet presAssocID="{F76CD3A8-2DF1-4B01-BF18-FB63C68651BB}" presName="hierChild5" presStyleCnt="0"/>
      <dgm:spPr/>
    </dgm:pt>
    <dgm:pt modelId="{735E8874-0085-4AF4-8FE6-1EFFC342B871}" type="pres">
      <dgm:prSet presAssocID="{5B994FAF-127E-4F78-8893-70DB59EF354E}" presName="Name37" presStyleLbl="parChTrans1D2" presStyleIdx="1" presStyleCnt="5"/>
      <dgm:spPr/>
      <dgm:t>
        <a:bodyPr/>
        <a:lstStyle/>
        <a:p>
          <a:endParaRPr lang="ru-RU"/>
        </a:p>
      </dgm:t>
    </dgm:pt>
    <dgm:pt modelId="{FECDE4BB-B83D-43C0-974E-1227DB8EE770}" type="pres">
      <dgm:prSet presAssocID="{2BC1C031-BCB1-4266-B155-AAA10E9A1587}" presName="hierRoot2" presStyleCnt="0">
        <dgm:presLayoutVars>
          <dgm:hierBranch val="init"/>
        </dgm:presLayoutVars>
      </dgm:prSet>
      <dgm:spPr/>
    </dgm:pt>
    <dgm:pt modelId="{77CDBB9D-674C-49A9-8ADE-1C3645DDBC3F}" type="pres">
      <dgm:prSet presAssocID="{2BC1C031-BCB1-4266-B155-AAA10E9A1587}" presName="rootComposite" presStyleCnt="0"/>
      <dgm:spPr/>
    </dgm:pt>
    <dgm:pt modelId="{2A237802-30AB-43FF-A965-C7609C54849E}" type="pres">
      <dgm:prSet presAssocID="{2BC1C031-BCB1-4266-B155-AAA10E9A1587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F3B3A100-37AB-4075-B3C5-D408D16A657A}" type="pres">
      <dgm:prSet presAssocID="{2BC1C031-BCB1-4266-B155-AAA10E9A1587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E452B004-7B25-43AA-ACE9-CC9D81FE27AD}" type="pres">
      <dgm:prSet presAssocID="{2BC1C031-BCB1-4266-B155-AAA10E9A1587}" presName="rootConnector" presStyleLbl="node2" presStyleIdx="0" presStyleCnt="0"/>
      <dgm:spPr/>
      <dgm:t>
        <a:bodyPr/>
        <a:lstStyle/>
        <a:p>
          <a:endParaRPr lang="ru-RU"/>
        </a:p>
      </dgm:t>
    </dgm:pt>
    <dgm:pt modelId="{688E423E-7F92-4CB9-82A0-75B4A23AD931}" type="pres">
      <dgm:prSet presAssocID="{2BC1C031-BCB1-4266-B155-AAA10E9A1587}" presName="hierChild4" presStyleCnt="0"/>
      <dgm:spPr/>
    </dgm:pt>
    <dgm:pt modelId="{3E027121-920E-4868-842E-06A2AE4A0DFF}" type="pres">
      <dgm:prSet presAssocID="{2BC1C031-BCB1-4266-B155-AAA10E9A1587}" presName="hierChild5" presStyleCnt="0"/>
      <dgm:spPr/>
    </dgm:pt>
    <dgm:pt modelId="{90A27F26-C60A-47D2-B6E8-21D249EAB510}" type="pres">
      <dgm:prSet presAssocID="{7B13CF17-9C7F-4AF2-B95A-CF475B395C88}" presName="Name37" presStyleLbl="parChTrans1D2" presStyleIdx="2" presStyleCnt="5"/>
      <dgm:spPr/>
      <dgm:t>
        <a:bodyPr/>
        <a:lstStyle/>
        <a:p>
          <a:endParaRPr lang="ru-RU"/>
        </a:p>
      </dgm:t>
    </dgm:pt>
    <dgm:pt modelId="{36913F96-DC2B-4C33-B601-0171446C6A1F}" type="pres">
      <dgm:prSet presAssocID="{29A185DB-4CEF-469C-B840-82027135F07D}" presName="hierRoot2" presStyleCnt="0">
        <dgm:presLayoutVars>
          <dgm:hierBranch val="init"/>
        </dgm:presLayoutVars>
      </dgm:prSet>
      <dgm:spPr/>
    </dgm:pt>
    <dgm:pt modelId="{C59EAE9F-EC17-47A2-8205-6997F3FF35CD}" type="pres">
      <dgm:prSet presAssocID="{29A185DB-4CEF-469C-B840-82027135F07D}" presName="rootComposite" presStyleCnt="0"/>
      <dgm:spPr/>
    </dgm:pt>
    <dgm:pt modelId="{3A3727BA-71D9-43E6-83D3-1730EEB959F6}" type="pres">
      <dgm:prSet presAssocID="{29A185DB-4CEF-469C-B840-82027135F07D}" presName="rootText" presStyleLbl="node1" presStyleIdx="2" presStyleCnt="3" custLinFactY="-100000" custLinFactNeighborX="21726" custLinFactNeighborY="-183733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8B84A85E-8EEB-48FD-9A70-419B97009798}" type="pres">
      <dgm:prSet presAssocID="{29A185DB-4CEF-469C-B840-82027135F07D}" presName="titleText2" presStyleLbl="fgAcc1" presStyleIdx="2" presStyleCnt="3" custLinFactNeighborX="-16509" custLinFactNeighborY="-4351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7FCB659E-63EE-4622-9720-E43F3FE24142}" type="pres">
      <dgm:prSet presAssocID="{29A185DB-4CEF-469C-B840-82027135F07D}" presName="rootConnector" presStyleLbl="node2" presStyleIdx="0" presStyleCnt="0"/>
      <dgm:spPr/>
      <dgm:t>
        <a:bodyPr/>
        <a:lstStyle/>
        <a:p>
          <a:endParaRPr lang="ru-RU"/>
        </a:p>
      </dgm:t>
    </dgm:pt>
    <dgm:pt modelId="{7D6FC407-5479-4EA5-8FA5-DC49844C2416}" type="pres">
      <dgm:prSet presAssocID="{29A185DB-4CEF-469C-B840-82027135F07D}" presName="hierChild4" presStyleCnt="0"/>
      <dgm:spPr/>
    </dgm:pt>
    <dgm:pt modelId="{29C2D144-0089-4E99-B4AA-59BDC6EC37B5}" type="pres">
      <dgm:prSet presAssocID="{29A185DB-4CEF-469C-B840-82027135F07D}" presName="hierChild5" presStyleCnt="0"/>
      <dgm:spPr/>
    </dgm:pt>
    <dgm:pt modelId="{7EA09204-C185-48DF-853B-880F70E8A4C8}" type="pres">
      <dgm:prSet presAssocID="{7F69FA52-3663-4E4C-851E-92156DB50772}" presName="hierChild3" presStyleCnt="0"/>
      <dgm:spPr/>
    </dgm:pt>
    <dgm:pt modelId="{AB2FD9D7-9B9B-47DE-B9C7-DE67C89F2026}" type="pres">
      <dgm:prSet presAssocID="{F5183AA3-418A-4AFA-8D3D-A7CC7343AA18}" presName="Name96" presStyleLbl="parChTrans1D2" presStyleIdx="3" presStyleCnt="5"/>
      <dgm:spPr/>
      <dgm:t>
        <a:bodyPr/>
        <a:lstStyle/>
        <a:p>
          <a:endParaRPr lang="ru-RU"/>
        </a:p>
      </dgm:t>
    </dgm:pt>
    <dgm:pt modelId="{E468AC62-51F6-4A9D-B3AE-13A375E80877}" type="pres">
      <dgm:prSet presAssocID="{42E691F8-4BE4-4857-9E88-237EA6FB4588}" presName="hierRoot3" presStyleCnt="0">
        <dgm:presLayoutVars>
          <dgm:hierBranch val="init"/>
        </dgm:presLayoutVars>
      </dgm:prSet>
      <dgm:spPr/>
    </dgm:pt>
    <dgm:pt modelId="{3BCFCA2C-9768-4A28-B61C-121B1B460575}" type="pres">
      <dgm:prSet presAssocID="{42E691F8-4BE4-4857-9E88-237EA6FB4588}" presName="rootComposite3" presStyleCnt="0"/>
      <dgm:spPr/>
    </dgm:pt>
    <dgm:pt modelId="{EFEEF47C-4D91-4D8A-9F13-B3A435AC7B30}" type="pres">
      <dgm:prSet presAssocID="{42E691F8-4BE4-4857-9E88-237EA6FB4588}" presName="rootText3" presStyleLbl="asst1" presStyleIdx="0" presStyleCnt="2" custLinFactNeighborX="-67257" custLinFactNeighborY="-512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5DDAAA-C759-4C99-B5AE-BF0D2BE0037E}" type="pres">
      <dgm:prSet presAssocID="{42E691F8-4BE4-4857-9E88-237EA6FB4588}" presName="titleText3" presStyleLbl="fgAcc2" presStyleIdx="0" presStyleCnt="2" custLinFactNeighborX="-56897" custLinFactNeighborY="-1865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93EB561C-7B79-4872-8DBE-FE8FDC64D126}" type="pres">
      <dgm:prSet presAssocID="{42E691F8-4BE4-4857-9E88-237EA6FB4588}" presName="rootConnector3" presStyleLbl="asst1" presStyleIdx="0" presStyleCnt="2"/>
      <dgm:spPr/>
      <dgm:t>
        <a:bodyPr/>
        <a:lstStyle/>
        <a:p>
          <a:endParaRPr lang="ru-RU"/>
        </a:p>
      </dgm:t>
    </dgm:pt>
    <dgm:pt modelId="{3126F24E-9A61-4E52-A29A-FD0ED0E8CDEF}" type="pres">
      <dgm:prSet presAssocID="{42E691F8-4BE4-4857-9E88-237EA6FB4588}" presName="hierChild6" presStyleCnt="0"/>
      <dgm:spPr/>
    </dgm:pt>
    <dgm:pt modelId="{F27A0327-B98D-41D7-9FCD-70EFFAD77075}" type="pres">
      <dgm:prSet presAssocID="{42E691F8-4BE4-4857-9E88-237EA6FB4588}" presName="hierChild7" presStyleCnt="0"/>
      <dgm:spPr/>
    </dgm:pt>
    <dgm:pt modelId="{D0F2BFCC-B23D-4947-9D10-4082886011A8}" type="pres">
      <dgm:prSet presAssocID="{FBD63019-DB69-4139-ACEE-52CC1B443A21}" presName="Name96" presStyleLbl="parChTrans1D2" presStyleIdx="4" presStyleCnt="5"/>
      <dgm:spPr/>
      <dgm:t>
        <a:bodyPr/>
        <a:lstStyle/>
        <a:p>
          <a:endParaRPr lang="ru-RU"/>
        </a:p>
      </dgm:t>
    </dgm:pt>
    <dgm:pt modelId="{B5EA65C1-0F34-448D-BEED-C4A60824C5E3}" type="pres">
      <dgm:prSet presAssocID="{6FF441D7-0986-416F-9FA4-FCA23DBA1456}" presName="hierRoot3" presStyleCnt="0">
        <dgm:presLayoutVars>
          <dgm:hierBranch val="init"/>
        </dgm:presLayoutVars>
      </dgm:prSet>
      <dgm:spPr/>
    </dgm:pt>
    <dgm:pt modelId="{0C49800D-C4EF-46F7-88B2-ECB4BAD578DF}" type="pres">
      <dgm:prSet presAssocID="{6FF441D7-0986-416F-9FA4-FCA23DBA1456}" presName="rootComposite3" presStyleCnt="0"/>
      <dgm:spPr/>
    </dgm:pt>
    <dgm:pt modelId="{09F2B325-8AE1-4C2B-BFC3-4ABD7F81D15D}" type="pres">
      <dgm:prSet presAssocID="{6FF441D7-0986-416F-9FA4-FCA23DBA1456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4A48C-C0D6-4485-85C9-1DE969C3D31A}" type="pres">
      <dgm:prSet presAssocID="{6FF441D7-0986-416F-9FA4-FCA23DBA1456}" presName="titleText3" presStyleLbl="fgAcc2" presStyleIdx="1" presStyleCnt="2" custLinFactNeighborX="-43318" custLinFactNeighborY="1335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BFBAF513-0F05-4BC8-BDB7-42A36F9EFFF6}" type="pres">
      <dgm:prSet presAssocID="{6FF441D7-0986-416F-9FA4-FCA23DBA1456}" presName="rootConnector3" presStyleLbl="asst1" presStyleIdx="1" presStyleCnt="2"/>
      <dgm:spPr/>
      <dgm:t>
        <a:bodyPr/>
        <a:lstStyle/>
        <a:p>
          <a:endParaRPr lang="ru-RU"/>
        </a:p>
      </dgm:t>
    </dgm:pt>
    <dgm:pt modelId="{11746DA1-980B-4D8E-8E02-1F8751A44CAE}" type="pres">
      <dgm:prSet presAssocID="{6FF441D7-0986-416F-9FA4-FCA23DBA1456}" presName="hierChild6" presStyleCnt="0"/>
      <dgm:spPr/>
    </dgm:pt>
    <dgm:pt modelId="{50783E8B-E549-47B4-B346-49CD0B6B6A44}" type="pres">
      <dgm:prSet presAssocID="{6FF441D7-0986-416F-9FA4-FCA23DBA1456}" presName="hierChild7" presStyleCnt="0"/>
      <dgm:spPr/>
    </dgm:pt>
    <dgm:pt modelId="{BA4E7A0B-0FB2-4AB0-968B-4A6287D92207}" type="pres">
      <dgm:prSet presAssocID="{30E6053E-21F5-4EAD-8B08-F37C6419B9E6}" presName="hierRoot1" presStyleCnt="0">
        <dgm:presLayoutVars>
          <dgm:hierBranch val="init"/>
        </dgm:presLayoutVars>
      </dgm:prSet>
      <dgm:spPr/>
    </dgm:pt>
    <dgm:pt modelId="{AFE4E2EC-90E2-4BBB-9302-6E997F613C58}" type="pres">
      <dgm:prSet presAssocID="{30E6053E-21F5-4EAD-8B08-F37C6419B9E6}" presName="rootComposite1" presStyleCnt="0"/>
      <dgm:spPr/>
    </dgm:pt>
    <dgm:pt modelId="{2E0FDD83-314D-434D-8BD3-07FF339C1474}" type="pres">
      <dgm:prSet presAssocID="{30E6053E-21F5-4EAD-8B08-F37C6419B9E6}" presName="rootText1" presStyleLbl="node0" presStyleIdx="1" presStyleCnt="2" custLinFactY="86641" custLinFactNeighborX="32783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ru-RU"/>
        </a:p>
      </dgm:t>
    </dgm:pt>
    <dgm:pt modelId="{C4B7854E-0D5F-4672-8357-B66D71F6955A}" type="pres">
      <dgm:prSet presAssocID="{30E6053E-21F5-4EAD-8B08-F37C6419B9E6}" presName="titleText1" presStyleLbl="fgAcc0" presStyleIdx="1" presStyleCnt="2" custLinFactY="300000" custLinFactNeighborX="17274" custLinFactNeighborY="37893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CE5C2CC4-8381-4008-9C8F-856D578149A2}" type="pres">
      <dgm:prSet presAssocID="{30E6053E-21F5-4EAD-8B08-F37C6419B9E6}" presName="rootConnector1" presStyleLbl="node1" presStyleIdx="2" presStyleCnt="3"/>
      <dgm:spPr/>
      <dgm:t>
        <a:bodyPr/>
        <a:lstStyle/>
        <a:p>
          <a:endParaRPr lang="ru-RU"/>
        </a:p>
      </dgm:t>
    </dgm:pt>
    <dgm:pt modelId="{0AADE59E-5844-48A7-A22C-5EA80D26BA85}" type="pres">
      <dgm:prSet presAssocID="{30E6053E-21F5-4EAD-8B08-F37C6419B9E6}" presName="hierChild2" presStyleCnt="0"/>
      <dgm:spPr/>
    </dgm:pt>
    <dgm:pt modelId="{E4013645-EC03-4CDE-95D0-E3E863CDF8E9}" type="pres">
      <dgm:prSet presAssocID="{30E6053E-21F5-4EAD-8B08-F37C6419B9E6}" presName="hierChild3" presStyleCnt="0"/>
      <dgm:spPr/>
    </dgm:pt>
  </dgm:ptLst>
  <dgm:cxnLst>
    <dgm:cxn modelId="{459A81E9-7471-402D-A85F-01694FED5B38}" type="presOf" srcId="{6FF441D7-0986-416F-9FA4-FCA23DBA1456}" destId="{09F2B325-8AE1-4C2B-BFC3-4ABD7F81D15D}" srcOrd="0" destOrd="0" presId="urn:microsoft.com/office/officeart/2008/layout/NameandTitleOrganizationalChart"/>
    <dgm:cxn modelId="{CA2ABB11-1DB6-474E-BA07-8A1E5F6DD0D5}" type="presOf" srcId="{29A185DB-4CEF-469C-B840-82027135F07D}" destId="{7FCB659E-63EE-4622-9720-E43F3FE24142}" srcOrd="1" destOrd="0" presId="urn:microsoft.com/office/officeart/2008/layout/NameandTitleOrganizationalChart"/>
    <dgm:cxn modelId="{645533AC-A312-4C52-90C2-B7D8517479EB}" srcId="{FF5EC959-1100-4407-BC80-5E125E1A6545}" destId="{7F69FA52-3663-4E4C-851E-92156DB50772}" srcOrd="0" destOrd="0" parTransId="{4C88198F-6B9F-421E-AFCF-F443D14B7CCC}" sibTransId="{2303767D-14CF-45BE-A0DA-FFEDFD1170EB}"/>
    <dgm:cxn modelId="{E8A41764-E1A0-45A3-B351-3E537C308D36}" type="presOf" srcId="{42E691F8-4BE4-4857-9E88-237EA6FB4588}" destId="{EFEEF47C-4D91-4D8A-9F13-B3A435AC7B30}" srcOrd="0" destOrd="0" presId="urn:microsoft.com/office/officeart/2008/layout/NameandTitleOrganizationalChart"/>
    <dgm:cxn modelId="{DADE1088-1A13-4D12-AED2-85220DD199CF}" type="presOf" srcId="{F5183AA3-418A-4AFA-8D3D-A7CC7343AA18}" destId="{AB2FD9D7-9B9B-47DE-B9C7-DE67C89F2026}" srcOrd="0" destOrd="0" presId="urn:microsoft.com/office/officeart/2008/layout/NameandTitleOrganizationalChart"/>
    <dgm:cxn modelId="{9E96302F-3DAC-441E-8857-955A8D459D52}" type="presOf" srcId="{5B994FAF-127E-4F78-8893-70DB59EF354E}" destId="{735E8874-0085-4AF4-8FE6-1EFFC342B871}" srcOrd="0" destOrd="0" presId="urn:microsoft.com/office/officeart/2008/layout/NameandTitleOrganizationalChart"/>
    <dgm:cxn modelId="{80DECA91-F37C-4556-8F4D-A60277742CED}" type="presOf" srcId="{2303767D-14CF-45BE-A0DA-FFEDFD1170EB}" destId="{E050E450-1CB1-4891-8F25-514311F09E98}" srcOrd="0" destOrd="0" presId="urn:microsoft.com/office/officeart/2008/layout/NameandTitleOrganizationalChart"/>
    <dgm:cxn modelId="{67D0DEAB-1158-4EE2-95E4-09DFA59088A7}" type="presOf" srcId="{29A185DB-4CEF-469C-B840-82027135F07D}" destId="{3A3727BA-71D9-43E6-83D3-1730EEB959F6}" srcOrd="0" destOrd="0" presId="urn:microsoft.com/office/officeart/2008/layout/NameandTitleOrganizationalChart"/>
    <dgm:cxn modelId="{5D36B6F3-015F-41EC-9939-AB2C577E2D1F}" type="presOf" srcId="{6FF441D7-0986-416F-9FA4-FCA23DBA1456}" destId="{BFBAF513-0F05-4BC8-BDB7-42A36F9EFFF6}" srcOrd="1" destOrd="0" presId="urn:microsoft.com/office/officeart/2008/layout/NameandTitleOrganizationalChart"/>
    <dgm:cxn modelId="{B049C217-0D31-4E6B-B394-713F3D0A1F58}" type="presOf" srcId="{26B7076B-B0D6-44BB-A730-8550548FF966}" destId="{5A28F153-FCBC-4ABA-BB4E-3D502BA7207F}" srcOrd="0" destOrd="0" presId="urn:microsoft.com/office/officeart/2008/layout/NameandTitleOrganizationalChart"/>
    <dgm:cxn modelId="{8778317B-B512-43E7-82F5-85A3F5BB6325}" type="presOf" srcId="{42E691F8-4BE4-4857-9E88-237EA6FB4588}" destId="{93EB561C-7B79-4872-8DBE-FE8FDC64D126}" srcOrd="1" destOrd="0" presId="urn:microsoft.com/office/officeart/2008/layout/NameandTitleOrganizationalChart"/>
    <dgm:cxn modelId="{A703B1B0-EFBB-4B1D-8665-AC44E3E91D5B}" type="presOf" srcId="{FBD63019-DB69-4139-ACEE-52CC1B443A21}" destId="{D0F2BFCC-B23D-4947-9D10-4082886011A8}" srcOrd="0" destOrd="0" presId="urn:microsoft.com/office/officeart/2008/layout/NameandTitleOrganizationalChart"/>
    <dgm:cxn modelId="{658FB369-4DCC-424D-B8FB-18A980F50249}" srcId="{7F69FA52-3663-4E4C-851E-92156DB50772}" destId="{2BC1C031-BCB1-4266-B155-AAA10E9A1587}" srcOrd="3" destOrd="0" parTransId="{5B994FAF-127E-4F78-8893-70DB59EF354E}" sibTransId="{7C7E0E3E-498B-4376-BDF2-AC50933E8674}"/>
    <dgm:cxn modelId="{208ED032-EB88-4ED8-9DEB-6CBFE9006DCF}" type="presOf" srcId="{D4D10F55-38D2-4AE4-8AFE-2AA2389247B8}" destId="{DF5DDAAA-C759-4C99-B5AE-BF0D2BE0037E}" srcOrd="0" destOrd="0" presId="urn:microsoft.com/office/officeart/2008/layout/NameandTitleOrganizationalChart"/>
    <dgm:cxn modelId="{620BA209-354D-4902-BEDA-F06C53689095}" srcId="{7F69FA52-3663-4E4C-851E-92156DB50772}" destId="{6FF441D7-0986-416F-9FA4-FCA23DBA1456}" srcOrd="1" destOrd="0" parTransId="{FBD63019-DB69-4139-ACEE-52CC1B443A21}" sibTransId="{CEB90484-81D9-4BEC-9C49-8E1161612F8D}"/>
    <dgm:cxn modelId="{8CF5B257-DF88-4BD3-B7D9-7A6C92994489}" type="presOf" srcId="{7F69FA52-3663-4E4C-851E-92156DB50772}" destId="{A2C93C7F-FD76-4E1B-8549-5210C598EEF5}" srcOrd="0" destOrd="0" presId="urn:microsoft.com/office/officeart/2008/layout/NameandTitleOrganizationalChart"/>
    <dgm:cxn modelId="{FC3CBF3D-1B74-4055-A7B1-D42F4D483068}" srcId="{7F69FA52-3663-4E4C-851E-92156DB50772}" destId="{F76CD3A8-2DF1-4B01-BF18-FB63C68651BB}" srcOrd="2" destOrd="0" parTransId="{CA809A21-153B-4291-95D2-697238ED0CF0}" sibTransId="{26B7076B-B0D6-44BB-A730-8550548FF966}"/>
    <dgm:cxn modelId="{57C492D6-45B8-49E2-8BF2-F238B5D5E514}" type="presOf" srcId="{F76CD3A8-2DF1-4B01-BF18-FB63C68651BB}" destId="{13DB9729-C0F1-4CB7-9304-B187F1CC2068}" srcOrd="0" destOrd="0" presId="urn:microsoft.com/office/officeart/2008/layout/NameandTitleOrganizationalChart"/>
    <dgm:cxn modelId="{F89FF567-6832-415C-A3BF-13F87A91E44F}" type="presOf" srcId="{30E6053E-21F5-4EAD-8B08-F37C6419B9E6}" destId="{CE5C2CC4-8381-4008-9C8F-856D578149A2}" srcOrd="1" destOrd="0" presId="urn:microsoft.com/office/officeart/2008/layout/NameandTitleOrganizationalChart"/>
    <dgm:cxn modelId="{FFD2C51B-4FAD-44B2-A091-6CA38CD1DF8C}" type="presOf" srcId="{CA809A21-153B-4291-95D2-697238ED0CF0}" destId="{5A778621-0B8E-45D0-8E02-DD056350723A}" srcOrd="0" destOrd="0" presId="urn:microsoft.com/office/officeart/2008/layout/NameandTitleOrganizationalChart"/>
    <dgm:cxn modelId="{73B837F3-DE42-4F12-A521-7F418EB408F7}" type="presOf" srcId="{FF5EC959-1100-4407-BC80-5E125E1A6545}" destId="{2B7AC6B8-6C87-43E6-9A4C-05CEFCBBA041}" srcOrd="0" destOrd="0" presId="urn:microsoft.com/office/officeart/2008/layout/NameandTitleOrganizationalChart"/>
    <dgm:cxn modelId="{CBCCD5A1-C050-470F-A5C0-AA4BB35F67F7}" type="presOf" srcId="{7B13CF17-9C7F-4AF2-B95A-CF475B395C88}" destId="{90A27F26-C60A-47D2-B6E8-21D249EAB510}" srcOrd="0" destOrd="0" presId="urn:microsoft.com/office/officeart/2008/layout/NameandTitleOrganizationalChart"/>
    <dgm:cxn modelId="{6A0E7D89-F539-44F7-BA09-C88BBCDF62F1}" srcId="{7F69FA52-3663-4E4C-851E-92156DB50772}" destId="{42E691F8-4BE4-4857-9E88-237EA6FB4588}" srcOrd="0" destOrd="0" parTransId="{F5183AA3-418A-4AFA-8D3D-A7CC7343AA18}" sibTransId="{D4D10F55-38D2-4AE4-8AFE-2AA2389247B8}"/>
    <dgm:cxn modelId="{F0F5B565-9522-4B0F-B3A6-12ADE0D06F98}" type="presOf" srcId="{7C7E0E3E-498B-4376-BDF2-AC50933E8674}" destId="{F3B3A100-37AB-4075-B3C5-D408D16A657A}" srcOrd="0" destOrd="0" presId="urn:microsoft.com/office/officeart/2008/layout/NameandTitleOrganizationalChart"/>
    <dgm:cxn modelId="{F958A849-0FE2-460C-8B50-19FB20065C8D}" type="presOf" srcId="{7F69FA52-3663-4E4C-851E-92156DB50772}" destId="{6F2B758F-2141-46AB-BB5D-55CC84717686}" srcOrd="1" destOrd="0" presId="urn:microsoft.com/office/officeart/2008/layout/NameandTitleOrganizationalChart"/>
    <dgm:cxn modelId="{D1CD7164-F453-4C9E-BF27-14B4971A59F5}" type="presOf" srcId="{2BC1C031-BCB1-4266-B155-AAA10E9A1587}" destId="{E452B004-7B25-43AA-ACE9-CC9D81FE27AD}" srcOrd="1" destOrd="0" presId="urn:microsoft.com/office/officeart/2008/layout/NameandTitleOrganizationalChart"/>
    <dgm:cxn modelId="{4535B408-5524-4BAB-8679-C7227197D609}" type="presOf" srcId="{F76CD3A8-2DF1-4B01-BF18-FB63C68651BB}" destId="{B059D87E-B2A0-4428-A565-71271F928274}" srcOrd="1" destOrd="0" presId="urn:microsoft.com/office/officeart/2008/layout/NameandTitleOrganizationalChart"/>
    <dgm:cxn modelId="{86CD6676-6638-4247-AC49-08C28F647BB6}" type="presOf" srcId="{8552A7C3-A7C3-4327-A85A-14A54B2D9287}" destId="{8B84A85E-8EEB-48FD-9A70-419B97009798}" srcOrd="0" destOrd="0" presId="urn:microsoft.com/office/officeart/2008/layout/NameandTitleOrganizationalChart"/>
    <dgm:cxn modelId="{033B6810-B76A-454E-A18E-C66A14EA50C9}" srcId="{FF5EC959-1100-4407-BC80-5E125E1A6545}" destId="{30E6053E-21F5-4EAD-8B08-F37C6419B9E6}" srcOrd="1" destOrd="0" parTransId="{A9D4883C-3EC4-40A8-90A2-3E99F3980849}" sibTransId="{59A68995-37B3-40C6-ABC3-471118419F39}"/>
    <dgm:cxn modelId="{C005C5EB-FF37-45E9-B23A-666A02444C20}" srcId="{7F69FA52-3663-4E4C-851E-92156DB50772}" destId="{29A185DB-4CEF-469C-B840-82027135F07D}" srcOrd="4" destOrd="0" parTransId="{7B13CF17-9C7F-4AF2-B95A-CF475B395C88}" sibTransId="{8552A7C3-A7C3-4327-A85A-14A54B2D9287}"/>
    <dgm:cxn modelId="{6587C31B-772F-4B3F-A35A-7FBE94EDA827}" type="presOf" srcId="{59A68995-37B3-40C6-ABC3-471118419F39}" destId="{C4B7854E-0D5F-4672-8357-B66D71F6955A}" srcOrd="0" destOrd="0" presId="urn:microsoft.com/office/officeart/2008/layout/NameandTitleOrganizationalChart"/>
    <dgm:cxn modelId="{1A9C0FA9-229E-4B8D-8F4C-0FC9AD9D95C4}" type="presOf" srcId="{2BC1C031-BCB1-4266-B155-AAA10E9A1587}" destId="{2A237802-30AB-43FF-A965-C7609C54849E}" srcOrd="0" destOrd="0" presId="urn:microsoft.com/office/officeart/2008/layout/NameandTitleOrganizationalChart"/>
    <dgm:cxn modelId="{DFCEF640-0285-47AD-9092-EB022CF5E8BC}" type="presOf" srcId="{30E6053E-21F5-4EAD-8B08-F37C6419B9E6}" destId="{2E0FDD83-314D-434D-8BD3-07FF339C1474}" srcOrd="0" destOrd="0" presId="urn:microsoft.com/office/officeart/2008/layout/NameandTitleOrganizationalChart"/>
    <dgm:cxn modelId="{57D8A099-3A4D-479A-AB9F-1925C6572557}" type="presOf" srcId="{CEB90484-81D9-4BEC-9C49-8E1161612F8D}" destId="{5B34A48C-C0D6-4485-85C9-1DE969C3D31A}" srcOrd="0" destOrd="0" presId="urn:microsoft.com/office/officeart/2008/layout/NameandTitleOrganizationalChart"/>
    <dgm:cxn modelId="{E191FDBF-2624-46F0-873D-49D9989A1378}" type="presParOf" srcId="{2B7AC6B8-6C87-43E6-9A4C-05CEFCBBA041}" destId="{D0FA6C2B-B648-4005-BC8E-1B0B8857BAFF}" srcOrd="0" destOrd="0" presId="urn:microsoft.com/office/officeart/2008/layout/NameandTitleOrganizationalChart"/>
    <dgm:cxn modelId="{178CDF9F-4A08-43F6-ACE2-EB19ACAE3C55}" type="presParOf" srcId="{D0FA6C2B-B648-4005-BC8E-1B0B8857BAFF}" destId="{A9D0E31B-C475-47F5-B93F-9E7B80CD5758}" srcOrd="0" destOrd="0" presId="urn:microsoft.com/office/officeart/2008/layout/NameandTitleOrganizationalChart"/>
    <dgm:cxn modelId="{624CD1C6-8D73-4A17-AF61-6966439978EA}" type="presParOf" srcId="{A9D0E31B-C475-47F5-B93F-9E7B80CD5758}" destId="{A2C93C7F-FD76-4E1B-8549-5210C598EEF5}" srcOrd="0" destOrd="0" presId="urn:microsoft.com/office/officeart/2008/layout/NameandTitleOrganizationalChart"/>
    <dgm:cxn modelId="{7704782D-29AF-4B8A-8EB4-24C654FC4548}" type="presParOf" srcId="{A9D0E31B-C475-47F5-B93F-9E7B80CD5758}" destId="{E050E450-1CB1-4891-8F25-514311F09E98}" srcOrd="1" destOrd="0" presId="urn:microsoft.com/office/officeart/2008/layout/NameandTitleOrganizationalChart"/>
    <dgm:cxn modelId="{4356ED59-004B-45B2-A2A0-DD8A1A3931A4}" type="presParOf" srcId="{A9D0E31B-C475-47F5-B93F-9E7B80CD5758}" destId="{6F2B758F-2141-46AB-BB5D-55CC84717686}" srcOrd="2" destOrd="0" presId="urn:microsoft.com/office/officeart/2008/layout/NameandTitleOrganizationalChart"/>
    <dgm:cxn modelId="{49263FA5-BA8E-4EA9-BA1C-5BCB90D60040}" type="presParOf" srcId="{D0FA6C2B-B648-4005-BC8E-1B0B8857BAFF}" destId="{FB3D2D6A-0437-49F0-97AE-A76DD90059D7}" srcOrd="1" destOrd="0" presId="urn:microsoft.com/office/officeart/2008/layout/NameandTitleOrganizationalChart"/>
    <dgm:cxn modelId="{5C50F52D-1081-44F3-9D6C-85715EC03F50}" type="presParOf" srcId="{FB3D2D6A-0437-49F0-97AE-A76DD90059D7}" destId="{5A778621-0B8E-45D0-8E02-DD056350723A}" srcOrd="0" destOrd="0" presId="urn:microsoft.com/office/officeart/2008/layout/NameandTitleOrganizationalChart"/>
    <dgm:cxn modelId="{B2356C1A-B81E-4EEA-AC78-1BE2DFF9B2FB}" type="presParOf" srcId="{FB3D2D6A-0437-49F0-97AE-A76DD90059D7}" destId="{B8708D38-E4D3-4974-89B2-8F7A8DF2D030}" srcOrd="1" destOrd="0" presId="urn:microsoft.com/office/officeart/2008/layout/NameandTitleOrganizationalChart"/>
    <dgm:cxn modelId="{27706370-7FE9-438E-B778-F56522BD843D}" type="presParOf" srcId="{B8708D38-E4D3-4974-89B2-8F7A8DF2D030}" destId="{00098313-23DE-43E6-BC07-FF66D8517BCB}" srcOrd="0" destOrd="0" presId="urn:microsoft.com/office/officeart/2008/layout/NameandTitleOrganizationalChart"/>
    <dgm:cxn modelId="{864A0F4B-0B41-46C4-A37B-3BE52C7312BB}" type="presParOf" srcId="{00098313-23DE-43E6-BC07-FF66D8517BCB}" destId="{13DB9729-C0F1-4CB7-9304-B187F1CC2068}" srcOrd="0" destOrd="0" presId="urn:microsoft.com/office/officeart/2008/layout/NameandTitleOrganizationalChart"/>
    <dgm:cxn modelId="{D875EF63-284B-467F-8828-0D4FE221982C}" type="presParOf" srcId="{00098313-23DE-43E6-BC07-FF66D8517BCB}" destId="{5A28F153-FCBC-4ABA-BB4E-3D502BA7207F}" srcOrd="1" destOrd="0" presId="urn:microsoft.com/office/officeart/2008/layout/NameandTitleOrganizationalChart"/>
    <dgm:cxn modelId="{F207B6FF-CCD4-422B-9FAE-1776866535D3}" type="presParOf" srcId="{00098313-23DE-43E6-BC07-FF66D8517BCB}" destId="{B059D87E-B2A0-4428-A565-71271F928274}" srcOrd="2" destOrd="0" presId="urn:microsoft.com/office/officeart/2008/layout/NameandTitleOrganizationalChart"/>
    <dgm:cxn modelId="{85B40984-9EB3-4C01-AAC4-B0D5EDE70406}" type="presParOf" srcId="{B8708D38-E4D3-4974-89B2-8F7A8DF2D030}" destId="{3E59613E-4722-45D9-9BD8-D4D4F5DB348F}" srcOrd="1" destOrd="0" presId="urn:microsoft.com/office/officeart/2008/layout/NameandTitleOrganizationalChart"/>
    <dgm:cxn modelId="{A63D1D4F-35B6-48AD-8922-7DC24AC40F7D}" type="presParOf" srcId="{B8708D38-E4D3-4974-89B2-8F7A8DF2D030}" destId="{FB2F1674-101B-4E6C-90DE-3B98D7B03B36}" srcOrd="2" destOrd="0" presId="urn:microsoft.com/office/officeart/2008/layout/NameandTitleOrganizationalChart"/>
    <dgm:cxn modelId="{21FA66DC-23D0-415E-8545-BCB1655C0635}" type="presParOf" srcId="{FB3D2D6A-0437-49F0-97AE-A76DD90059D7}" destId="{735E8874-0085-4AF4-8FE6-1EFFC342B871}" srcOrd="2" destOrd="0" presId="urn:microsoft.com/office/officeart/2008/layout/NameandTitleOrganizationalChart"/>
    <dgm:cxn modelId="{2E1FE4AB-0C16-4408-B214-BDE7A2D37531}" type="presParOf" srcId="{FB3D2D6A-0437-49F0-97AE-A76DD90059D7}" destId="{FECDE4BB-B83D-43C0-974E-1227DB8EE770}" srcOrd="3" destOrd="0" presId="urn:microsoft.com/office/officeart/2008/layout/NameandTitleOrganizationalChart"/>
    <dgm:cxn modelId="{11C0345B-AB88-4138-929C-40D0C9345584}" type="presParOf" srcId="{FECDE4BB-B83D-43C0-974E-1227DB8EE770}" destId="{77CDBB9D-674C-49A9-8ADE-1C3645DDBC3F}" srcOrd="0" destOrd="0" presId="urn:microsoft.com/office/officeart/2008/layout/NameandTitleOrganizationalChart"/>
    <dgm:cxn modelId="{34CE1EDB-4005-45F5-82BE-01748DE59CAF}" type="presParOf" srcId="{77CDBB9D-674C-49A9-8ADE-1C3645DDBC3F}" destId="{2A237802-30AB-43FF-A965-C7609C54849E}" srcOrd="0" destOrd="0" presId="urn:microsoft.com/office/officeart/2008/layout/NameandTitleOrganizationalChart"/>
    <dgm:cxn modelId="{42756839-5BB9-497F-91E4-2FF81A3B482D}" type="presParOf" srcId="{77CDBB9D-674C-49A9-8ADE-1C3645DDBC3F}" destId="{F3B3A100-37AB-4075-B3C5-D408D16A657A}" srcOrd="1" destOrd="0" presId="urn:microsoft.com/office/officeart/2008/layout/NameandTitleOrganizationalChart"/>
    <dgm:cxn modelId="{F660968A-D719-4482-BE5A-8023FFBD93ED}" type="presParOf" srcId="{77CDBB9D-674C-49A9-8ADE-1C3645DDBC3F}" destId="{E452B004-7B25-43AA-ACE9-CC9D81FE27AD}" srcOrd="2" destOrd="0" presId="urn:microsoft.com/office/officeart/2008/layout/NameandTitleOrganizationalChart"/>
    <dgm:cxn modelId="{F875270A-8F4E-4C1F-B745-AD0431B05BF4}" type="presParOf" srcId="{FECDE4BB-B83D-43C0-974E-1227DB8EE770}" destId="{688E423E-7F92-4CB9-82A0-75B4A23AD931}" srcOrd="1" destOrd="0" presId="urn:microsoft.com/office/officeart/2008/layout/NameandTitleOrganizationalChart"/>
    <dgm:cxn modelId="{C018B2AB-398E-4C15-A56B-6DEE067C2F6C}" type="presParOf" srcId="{FECDE4BB-B83D-43C0-974E-1227DB8EE770}" destId="{3E027121-920E-4868-842E-06A2AE4A0DFF}" srcOrd="2" destOrd="0" presId="urn:microsoft.com/office/officeart/2008/layout/NameandTitleOrganizationalChart"/>
    <dgm:cxn modelId="{04FA0047-93A6-470C-A3A0-94ECB0A02AF4}" type="presParOf" srcId="{FB3D2D6A-0437-49F0-97AE-A76DD90059D7}" destId="{90A27F26-C60A-47D2-B6E8-21D249EAB510}" srcOrd="4" destOrd="0" presId="urn:microsoft.com/office/officeart/2008/layout/NameandTitleOrganizationalChart"/>
    <dgm:cxn modelId="{98E7FC16-AA1F-4965-9038-F2A76F9DDF62}" type="presParOf" srcId="{FB3D2D6A-0437-49F0-97AE-A76DD90059D7}" destId="{36913F96-DC2B-4C33-B601-0171446C6A1F}" srcOrd="5" destOrd="0" presId="urn:microsoft.com/office/officeart/2008/layout/NameandTitleOrganizationalChart"/>
    <dgm:cxn modelId="{FD660D78-CC52-4BCD-86BF-D097E9625EC6}" type="presParOf" srcId="{36913F96-DC2B-4C33-B601-0171446C6A1F}" destId="{C59EAE9F-EC17-47A2-8205-6997F3FF35CD}" srcOrd="0" destOrd="0" presId="urn:microsoft.com/office/officeart/2008/layout/NameandTitleOrganizationalChart"/>
    <dgm:cxn modelId="{2C9F285E-2457-4DB6-A91C-AE1A6994C481}" type="presParOf" srcId="{C59EAE9F-EC17-47A2-8205-6997F3FF35CD}" destId="{3A3727BA-71D9-43E6-83D3-1730EEB959F6}" srcOrd="0" destOrd="0" presId="urn:microsoft.com/office/officeart/2008/layout/NameandTitleOrganizationalChart"/>
    <dgm:cxn modelId="{53992E03-52C0-432A-874D-1CB101502CFE}" type="presParOf" srcId="{C59EAE9F-EC17-47A2-8205-6997F3FF35CD}" destId="{8B84A85E-8EEB-48FD-9A70-419B97009798}" srcOrd="1" destOrd="0" presId="urn:microsoft.com/office/officeart/2008/layout/NameandTitleOrganizationalChart"/>
    <dgm:cxn modelId="{CB9033A3-DD2E-4727-9A61-C7BB84BED574}" type="presParOf" srcId="{C59EAE9F-EC17-47A2-8205-6997F3FF35CD}" destId="{7FCB659E-63EE-4622-9720-E43F3FE24142}" srcOrd="2" destOrd="0" presId="urn:microsoft.com/office/officeart/2008/layout/NameandTitleOrganizationalChart"/>
    <dgm:cxn modelId="{0E3F11E2-8B64-421D-84BA-A9184A59773A}" type="presParOf" srcId="{36913F96-DC2B-4C33-B601-0171446C6A1F}" destId="{7D6FC407-5479-4EA5-8FA5-DC49844C2416}" srcOrd="1" destOrd="0" presId="urn:microsoft.com/office/officeart/2008/layout/NameandTitleOrganizationalChart"/>
    <dgm:cxn modelId="{4D518752-F7B0-4D6F-90DA-6102E9DE377E}" type="presParOf" srcId="{36913F96-DC2B-4C33-B601-0171446C6A1F}" destId="{29C2D144-0089-4E99-B4AA-59BDC6EC37B5}" srcOrd="2" destOrd="0" presId="urn:microsoft.com/office/officeart/2008/layout/NameandTitleOrganizationalChart"/>
    <dgm:cxn modelId="{D99ACEE2-B5F8-4209-9FE8-5A2410D2C4B7}" type="presParOf" srcId="{D0FA6C2B-B648-4005-BC8E-1B0B8857BAFF}" destId="{7EA09204-C185-48DF-853B-880F70E8A4C8}" srcOrd="2" destOrd="0" presId="urn:microsoft.com/office/officeart/2008/layout/NameandTitleOrganizationalChart"/>
    <dgm:cxn modelId="{5BE97D2F-ECDC-4915-9B64-28EED6F48E79}" type="presParOf" srcId="{7EA09204-C185-48DF-853B-880F70E8A4C8}" destId="{AB2FD9D7-9B9B-47DE-B9C7-DE67C89F2026}" srcOrd="0" destOrd="0" presId="urn:microsoft.com/office/officeart/2008/layout/NameandTitleOrganizationalChart"/>
    <dgm:cxn modelId="{275757B7-6727-4BC5-B45F-ED064A0E966B}" type="presParOf" srcId="{7EA09204-C185-48DF-853B-880F70E8A4C8}" destId="{E468AC62-51F6-4A9D-B3AE-13A375E80877}" srcOrd="1" destOrd="0" presId="urn:microsoft.com/office/officeart/2008/layout/NameandTitleOrganizationalChart"/>
    <dgm:cxn modelId="{9198033E-8D9F-4891-824B-34FB0FA72F25}" type="presParOf" srcId="{E468AC62-51F6-4A9D-B3AE-13A375E80877}" destId="{3BCFCA2C-9768-4A28-B61C-121B1B460575}" srcOrd="0" destOrd="0" presId="urn:microsoft.com/office/officeart/2008/layout/NameandTitleOrganizationalChart"/>
    <dgm:cxn modelId="{FC50D01F-BA67-426F-AD3F-34440532069E}" type="presParOf" srcId="{3BCFCA2C-9768-4A28-B61C-121B1B460575}" destId="{EFEEF47C-4D91-4D8A-9F13-B3A435AC7B30}" srcOrd="0" destOrd="0" presId="urn:microsoft.com/office/officeart/2008/layout/NameandTitleOrganizationalChart"/>
    <dgm:cxn modelId="{4ABCE849-7963-4CE5-A2F3-E55ADAE667B8}" type="presParOf" srcId="{3BCFCA2C-9768-4A28-B61C-121B1B460575}" destId="{DF5DDAAA-C759-4C99-B5AE-BF0D2BE0037E}" srcOrd="1" destOrd="0" presId="urn:microsoft.com/office/officeart/2008/layout/NameandTitleOrganizationalChart"/>
    <dgm:cxn modelId="{1C763987-E0E7-4D98-B26B-C6A2225C50BB}" type="presParOf" srcId="{3BCFCA2C-9768-4A28-B61C-121B1B460575}" destId="{93EB561C-7B79-4872-8DBE-FE8FDC64D126}" srcOrd="2" destOrd="0" presId="urn:microsoft.com/office/officeart/2008/layout/NameandTitleOrganizationalChart"/>
    <dgm:cxn modelId="{5DACBDE3-4EE9-45B7-8763-522A7055B7F9}" type="presParOf" srcId="{E468AC62-51F6-4A9D-B3AE-13A375E80877}" destId="{3126F24E-9A61-4E52-A29A-FD0ED0E8CDEF}" srcOrd="1" destOrd="0" presId="urn:microsoft.com/office/officeart/2008/layout/NameandTitleOrganizationalChart"/>
    <dgm:cxn modelId="{14C2C931-50E5-43DD-B79A-7FA44189F5E3}" type="presParOf" srcId="{E468AC62-51F6-4A9D-B3AE-13A375E80877}" destId="{F27A0327-B98D-41D7-9FCD-70EFFAD77075}" srcOrd="2" destOrd="0" presId="urn:microsoft.com/office/officeart/2008/layout/NameandTitleOrganizationalChart"/>
    <dgm:cxn modelId="{E7DAD23A-3AD9-4B6F-A0F4-288659019EF7}" type="presParOf" srcId="{7EA09204-C185-48DF-853B-880F70E8A4C8}" destId="{D0F2BFCC-B23D-4947-9D10-4082886011A8}" srcOrd="2" destOrd="0" presId="urn:microsoft.com/office/officeart/2008/layout/NameandTitleOrganizationalChart"/>
    <dgm:cxn modelId="{EAF3F66C-2400-4295-BAB8-ACB775D9ECFF}" type="presParOf" srcId="{7EA09204-C185-48DF-853B-880F70E8A4C8}" destId="{B5EA65C1-0F34-448D-BEED-C4A60824C5E3}" srcOrd="3" destOrd="0" presId="urn:microsoft.com/office/officeart/2008/layout/NameandTitleOrganizationalChart"/>
    <dgm:cxn modelId="{06E69A47-29B0-4FE8-BE04-AF2176DDD22F}" type="presParOf" srcId="{B5EA65C1-0F34-448D-BEED-C4A60824C5E3}" destId="{0C49800D-C4EF-46F7-88B2-ECB4BAD578DF}" srcOrd="0" destOrd="0" presId="urn:microsoft.com/office/officeart/2008/layout/NameandTitleOrganizationalChart"/>
    <dgm:cxn modelId="{B897DA6B-0A12-42E4-9165-1B3D3445E303}" type="presParOf" srcId="{0C49800D-C4EF-46F7-88B2-ECB4BAD578DF}" destId="{09F2B325-8AE1-4C2B-BFC3-4ABD7F81D15D}" srcOrd="0" destOrd="0" presId="urn:microsoft.com/office/officeart/2008/layout/NameandTitleOrganizationalChart"/>
    <dgm:cxn modelId="{34F05483-324A-4A5E-A1F5-1483E988E51B}" type="presParOf" srcId="{0C49800D-C4EF-46F7-88B2-ECB4BAD578DF}" destId="{5B34A48C-C0D6-4485-85C9-1DE969C3D31A}" srcOrd="1" destOrd="0" presId="urn:microsoft.com/office/officeart/2008/layout/NameandTitleOrganizationalChart"/>
    <dgm:cxn modelId="{2C1EFBD9-3099-4B93-8A33-82F608FDE213}" type="presParOf" srcId="{0C49800D-C4EF-46F7-88B2-ECB4BAD578DF}" destId="{BFBAF513-0F05-4BC8-BDB7-42A36F9EFFF6}" srcOrd="2" destOrd="0" presId="urn:microsoft.com/office/officeart/2008/layout/NameandTitleOrganizationalChart"/>
    <dgm:cxn modelId="{54CCA949-8DF2-4865-8237-D03DCCE73236}" type="presParOf" srcId="{B5EA65C1-0F34-448D-BEED-C4A60824C5E3}" destId="{11746DA1-980B-4D8E-8E02-1F8751A44CAE}" srcOrd="1" destOrd="0" presId="urn:microsoft.com/office/officeart/2008/layout/NameandTitleOrganizationalChart"/>
    <dgm:cxn modelId="{10582E59-DDDA-430B-A210-1F681292D4D0}" type="presParOf" srcId="{B5EA65C1-0F34-448D-BEED-C4A60824C5E3}" destId="{50783E8B-E549-47B4-B346-49CD0B6B6A44}" srcOrd="2" destOrd="0" presId="urn:microsoft.com/office/officeart/2008/layout/NameandTitleOrganizationalChart"/>
    <dgm:cxn modelId="{046049E2-EA9A-48AD-8577-4E1A5A749DA4}" type="presParOf" srcId="{2B7AC6B8-6C87-43E6-9A4C-05CEFCBBA041}" destId="{BA4E7A0B-0FB2-4AB0-968B-4A6287D92207}" srcOrd="1" destOrd="0" presId="urn:microsoft.com/office/officeart/2008/layout/NameandTitleOrganizationalChart"/>
    <dgm:cxn modelId="{FD4DC121-FBD6-403C-82C4-A292F90D3F5C}" type="presParOf" srcId="{BA4E7A0B-0FB2-4AB0-968B-4A6287D92207}" destId="{AFE4E2EC-90E2-4BBB-9302-6E997F613C58}" srcOrd="0" destOrd="0" presId="urn:microsoft.com/office/officeart/2008/layout/NameandTitleOrganizationalChart"/>
    <dgm:cxn modelId="{0552B95D-0F4B-460D-AC89-1164B00F6941}" type="presParOf" srcId="{AFE4E2EC-90E2-4BBB-9302-6E997F613C58}" destId="{2E0FDD83-314D-434D-8BD3-07FF339C1474}" srcOrd="0" destOrd="0" presId="urn:microsoft.com/office/officeart/2008/layout/NameandTitleOrganizationalChart"/>
    <dgm:cxn modelId="{E508E173-E6DA-4380-BC73-390BEF26281B}" type="presParOf" srcId="{AFE4E2EC-90E2-4BBB-9302-6E997F613C58}" destId="{C4B7854E-0D5F-4672-8357-B66D71F6955A}" srcOrd="1" destOrd="0" presId="urn:microsoft.com/office/officeart/2008/layout/NameandTitleOrganizationalChart"/>
    <dgm:cxn modelId="{8402253C-9688-40BB-9AA5-336249E3C6E7}" type="presParOf" srcId="{AFE4E2EC-90E2-4BBB-9302-6E997F613C58}" destId="{CE5C2CC4-8381-4008-9C8F-856D578149A2}" srcOrd="2" destOrd="0" presId="urn:microsoft.com/office/officeart/2008/layout/NameandTitleOrganizationalChart"/>
    <dgm:cxn modelId="{919C3F21-020F-4986-BEB1-F483945FD5C8}" type="presParOf" srcId="{BA4E7A0B-0FB2-4AB0-968B-4A6287D92207}" destId="{0AADE59E-5844-48A7-A22C-5EA80D26BA85}" srcOrd="1" destOrd="0" presId="urn:microsoft.com/office/officeart/2008/layout/NameandTitleOrganizationalChart"/>
    <dgm:cxn modelId="{D6C3F877-23C1-4E8B-A040-9A3A1229FD6B}" type="presParOf" srcId="{BA4E7A0B-0FB2-4AB0-968B-4A6287D92207}" destId="{E4013645-EC03-4CDE-95D0-E3E863CDF8E9}" srcOrd="2" destOrd="0" presId="urn:microsoft.com/office/officeart/2008/layout/NameandTitleOrganizationalChart"/>
  </dgm:cxnLst>
  <dgm:bg>
    <a:noFill/>
  </dgm:bg>
  <dgm:whole>
    <a:ln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06EED9-01A4-48A9-BE57-2B81AE3ECF96}" type="doc">
      <dgm:prSet loTypeId="urn:microsoft.com/office/officeart/2005/8/layout/hList9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4C92A6-A7E3-4C84-AFB6-6191A74C3FF3}" type="pres">
      <dgm:prSet presAssocID="{2406EED9-01A4-48A9-BE57-2B81AE3ECF9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805E1726-9845-4CF7-A3D1-2FB1BC78A1B3}" type="presOf" srcId="{2406EED9-01A4-48A9-BE57-2B81AE3ECF96}" destId="{0F4C92A6-A7E3-4C84-AFB6-6191A74C3FF3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9CA1CF-12E2-426F-A1DC-A01293ABDD3C}" type="doc">
      <dgm:prSet loTypeId="urn:microsoft.com/office/officeart/2005/8/layout/v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A0451A8-4380-4343-903E-D95441040700}">
      <dgm:prSet phldrT="[Текст]"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19.4 КоАП РФ Неповиновение законному распоряжению или требованию должностного лица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EFD027-28F3-4246-A079-56DDC50F911A}" type="parTrans" cxnId="{0707D9DF-D088-458D-9313-0184A60F170F}">
      <dgm:prSet/>
      <dgm:spPr/>
      <dgm:t>
        <a:bodyPr/>
        <a:lstStyle/>
        <a:p>
          <a:endParaRPr lang="ru-RU"/>
        </a:p>
      </dgm:t>
    </dgm:pt>
    <dgm:pt modelId="{7FB5E9F5-8A63-472D-9560-FF7363EC7F7D}" type="sibTrans" cxnId="{0707D9DF-D088-458D-9313-0184A60F170F}">
      <dgm:prSet/>
      <dgm:spPr/>
      <dgm:t>
        <a:bodyPr/>
        <a:lstStyle/>
        <a:p>
          <a:endParaRPr lang="ru-RU"/>
        </a:p>
      </dgm:t>
    </dgm:pt>
    <dgm:pt modelId="{BEA6CC40-AB16-416A-9F5F-DAA5ECF425FB}">
      <dgm:prSet phldrT="[Текст]"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19.4.1 КоАП РФ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Воспрепятствование законной деятельности должностного лица</a:t>
          </a:r>
        </a:p>
        <a:p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8438A-D597-4B5A-B345-84C34734BB3D}" type="parTrans" cxnId="{C8D01E94-A6A1-4FF8-9A01-7472EF99F208}">
      <dgm:prSet/>
      <dgm:spPr/>
      <dgm:t>
        <a:bodyPr/>
        <a:lstStyle/>
        <a:p>
          <a:endParaRPr lang="ru-RU"/>
        </a:p>
      </dgm:t>
    </dgm:pt>
    <dgm:pt modelId="{6A621448-581B-473A-89DD-B460A540713B}" type="sibTrans" cxnId="{C8D01E94-A6A1-4FF8-9A01-7472EF99F208}">
      <dgm:prSet/>
      <dgm:spPr/>
      <dgm:t>
        <a:bodyPr/>
        <a:lstStyle/>
        <a:p>
          <a:endParaRPr lang="ru-RU"/>
        </a:p>
      </dgm:t>
    </dgm:pt>
    <dgm:pt modelId="{BE979B4C-D26E-4615-B794-4004B2AAA75C}">
      <dgm:prSet phldrT="[Текст]"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19.5 КоАП РФ Невыполнение в срок законного предписания (постановления, представления, решения) </a:t>
          </a:r>
        </a:p>
        <a:p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185582-A582-4B9F-A043-363423B0B8D0}" type="parTrans" cxnId="{539772E1-C46E-4C65-9DB7-AD1E53F6582E}">
      <dgm:prSet/>
      <dgm:spPr/>
      <dgm:t>
        <a:bodyPr/>
        <a:lstStyle/>
        <a:p>
          <a:endParaRPr lang="ru-RU"/>
        </a:p>
      </dgm:t>
    </dgm:pt>
    <dgm:pt modelId="{7E664241-617B-4CC0-8EC9-97D0176A4542}" type="sibTrans" cxnId="{539772E1-C46E-4C65-9DB7-AD1E53F6582E}">
      <dgm:prSet/>
      <dgm:spPr/>
      <dgm:t>
        <a:bodyPr/>
        <a:lstStyle/>
        <a:p>
          <a:endParaRPr lang="ru-RU"/>
        </a:p>
      </dgm:t>
    </dgm:pt>
    <dgm:pt modelId="{2A8CA7D7-E731-45F8-8ED4-2E6B97BB6D0C}">
      <dgm:prSet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19.6 КоАП РФ Непринятие по представлению мер по устранению причин и условий, способствовавших совершению административного правонарушения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7C80C5-26BA-4B9C-90F2-1317031D3D7A}" type="parTrans" cxnId="{508646E7-41DF-4ADB-923A-1ADF1183488A}">
      <dgm:prSet/>
      <dgm:spPr/>
      <dgm:t>
        <a:bodyPr/>
        <a:lstStyle/>
        <a:p>
          <a:endParaRPr lang="ru-RU"/>
        </a:p>
      </dgm:t>
    </dgm:pt>
    <dgm:pt modelId="{C38F197F-B5CB-4B2F-9F0B-C51A43912ECE}" type="sibTrans" cxnId="{508646E7-41DF-4ADB-923A-1ADF1183488A}">
      <dgm:prSet/>
      <dgm:spPr/>
      <dgm:t>
        <a:bodyPr/>
        <a:lstStyle/>
        <a:p>
          <a:endParaRPr lang="ru-RU"/>
        </a:p>
      </dgm:t>
    </dgm:pt>
    <dgm:pt modelId="{3AC998A1-41A2-45E7-8547-5EC1CD9CDA05}">
      <dgm:prSet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19.7 КоАП РФ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 или несвоевременное представление сведений и информации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8CEEF8-64DD-4E15-A040-AD62107BC2C5}" type="parTrans" cxnId="{55AACCF1-F01C-45F4-8F26-00AC094BC2CA}">
      <dgm:prSet/>
      <dgm:spPr/>
      <dgm:t>
        <a:bodyPr/>
        <a:lstStyle/>
        <a:p>
          <a:endParaRPr lang="ru-RU"/>
        </a:p>
      </dgm:t>
    </dgm:pt>
    <dgm:pt modelId="{4A069045-8B15-45DC-8E01-0B675C63C585}" type="sibTrans" cxnId="{55AACCF1-F01C-45F4-8F26-00AC094BC2CA}">
      <dgm:prSet/>
      <dgm:spPr/>
      <dgm:t>
        <a:bodyPr/>
        <a:lstStyle/>
        <a:p>
          <a:endParaRPr lang="ru-RU"/>
        </a:p>
      </dgm:t>
    </dgm:pt>
    <dgm:pt modelId="{FF146983-1DFB-4857-9007-B91F4735870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2495A1-5F93-4C2D-A58B-FF7A395C2C02}" type="parTrans" cxnId="{4A24DFCA-C973-485E-BA7E-9825FFB78652}">
      <dgm:prSet/>
      <dgm:spPr/>
      <dgm:t>
        <a:bodyPr/>
        <a:lstStyle/>
        <a:p>
          <a:endParaRPr lang="ru-RU"/>
        </a:p>
      </dgm:t>
    </dgm:pt>
    <dgm:pt modelId="{AAFEF88D-A33A-4C95-893E-16896A7988FE}" type="sibTrans" cxnId="{4A24DFCA-C973-485E-BA7E-9825FFB78652}">
      <dgm:prSet/>
      <dgm:spPr/>
      <dgm:t>
        <a:bodyPr/>
        <a:lstStyle/>
        <a:p>
          <a:endParaRPr lang="ru-RU"/>
        </a:p>
      </dgm:t>
    </dgm:pt>
    <dgm:pt modelId="{42087937-7B11-40C3-A6E9-E44D083D057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2 000 - 4 000 руб. на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9DF99F-1E73-4063-B4B2-5ED229DDB0F6}" type="parTrans" cxnId="{29B95BF6-C59D-4452-834E-7E861386037D}">
      <dgm:prSet/>
      <dgm:spPr/>
      <dgm:t>
        <a:bodyPr/>
        <a:lstStyle/>
        <a:p>
          <a:endParaRPr lang="ru-RU"/>
        </a:p>
      </dgm:t>
    </dgm:pt>
    <dgm:pt modelId="{653DEDE9-448D-4D70-98FD-83A0AFCADDF1}" type="sibTrans" cxnId="{29B95BF6-C59D-4452-834E-7E861386037D}">
      <dgm:prSet/>
      <dgm:spPr/>
      <dgm:t>
        <a:bodyPr/>
        <a:lstStyle/>
        <a:p>
          <a:endParaRPr lang="ru-RU"/>
        </a:p>
      </dgm:t>
    </dgm:pt>
    <dgm:pt modelId="{724673DE-1580-46D8-B868-6789A129A655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штраф 500-1000  руб. физ.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4BADB-D691-41B2-ABCC-B05A0DDBE84F}" type="parTrans" cxnId="{B179B081-2AAB-4248-A4B0-CF6DAAF739ED}">
      <dgm:prSet/>
      <dgm:spPr/>
      <dgm:t>
        <a:bodyPr/>
        <a:lstStyle/>
        <a:p>
          <a:endParaRPr lang="ru-RU"/>
        </a:p>
      </dgm:t>
    </dgm:pt>
    <dgm:pt modelId="{4CFBDFAB-4D7D-4AF4-9FDD-0A64B3488B21}" type="sibTrans" cxnId="{B179B081-2AAB-4248-A4B0-CF6DAAF739ED}">
      <dgm:prSet/>
      <dgm:spPr/>
      <dgm:t>
        <a:bodyPr/>
        <a:lstStyle/>
        <a:p>
          <a:endParaRPr lang="ru-RU"/>
        </a:p>
      </dgm:t>
    </dgm:pt>
    <dgm:pt modelId="{18338DEA-0190-4036-BF86-6788F902178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штраф 500-1000  руб. физ.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DA7434-14D6-4CF9-8E73-6000AE7CA7E8}" type="parTrans" cxnId="{56869C50-C38E-4DAB-9258-89D1F255846B}">
      <dgm:prSet/>
      <dgm:spPr/>
      <dgm:t>
        <a:bodyPr/>
        <a:lstStyle/>
        <a:p>
          <a:endParaRPr lang="ru-RU"/>
        </a:p>
      </dgm:t>
    </dgm:pt>
    <dgm:pt modelId="{CAEB0503-2652-414B-923D-B728449AE38F}" type="sibTrans" cxnId="{56869C50-C38E-4DAB-9258-89D1F255846B}">
      <dgm:prSet/>
      <dgm:spPr/>
      <dgm:t>
        <a:bodyPr/>
        <a:lstStyle/>
        <a:p>
          <a:endParaRPr lang="ru-RU"/>
        </a:p>
      </dgm:t>
    </dgm:pt>
    <dgm:pt modelId="{791108A4-5EB7-408B-AC73-E4581CAA01D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2 000 – 4 000 руб. на должностных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F039A5-0A40-4FC7-A145-9A79249A81A6}" type="parTrans" cxnId="{F265B515-373B-4A4A-9881-8E8D4A171FC2}">
      <dgm:prSet/>
      <dgm:spPr/>
      <dgm:t>
        <a:bodyPr/>
        <a:lstStyle/>
        <a:p>
          <a:endParaRPr lang="ru-RU"/>
        </a:p>
      </dgm:t>
    </dgm:pt>
    <dgm:pt modelId="{C4819A7D-D3A0-4F16-9F2C-74CC0FFD03B4}" type="sibTrans" cxnId="{F265B515-373B-4A4A-9881-8E8D4A171FC2}">
      <dgm:prSet/>
      <dgm:spPr/>
      <dgm:t>
        <a:bodyPr/>
        <a:lstStyle/>
        <a:p>
          <a:endParaRPr lang="ru-RU"/>
        </a:p>
      </dgm:t>
    </dgm:pt>
    <dgm:pt modelId="{B6B78193-17D9-4135-BBE5-A252AF9116F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должностных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0A8160-B17C-47EA-883D-6EC8AB27A68B}" type="parTrans" cxnId="{702A67C8-0E8B-4EEA-85C7-6BB57FA2424E}">
      <dgm:prSet/>
      <dgm:spPr/>
      <dgm:t>
        <a:bodyPr/>
        <a:lstStyle/>
        <a:p>
          <a:endParaRPr lang="ru-RU"/>
        </a:p>
      </dgm:t>
    </dgm:pt>
    <dgm:pt modelId="{429D5FA5-9AD8-4D61-8FEC-54699B0C32E7}" type="sibTrans" cxnId="{702A67C8-0E8B-4EEA-85C7-6BB57FA2424E}">
      <dgm:prSet/>
      <dgm:spPr/>
      <dgm:t>
        <a:bodyPr/>
        <a:lstStyle/>
        <a:p>
          <a:endParaRPr lang="ru-RU"/>
        </a:p>
      </dgm:t>
    </dgm:pt>
    <dgm:pt modelId="{D9970C2D-A9F7-444B-99B6-BFCBA2C1796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5 000 - 10 000 руб. на ЮЛ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4C8C04-5B54-42CA-A027-AB79C96A3239}" type="parTrans" cxnId="{4B2AC799-AF0E-43F0-B006-6C10969B6C6D}">
      <dgm:prSet/>
      <dgm:spPr/>
      <dgm:t>
        <a:bodyPr/>
        <a:lstStyle/>
        <a:p>
          <a:endParaRPr lang="ru-RU"/>
        </a:p>
      </dgm:t>
    </dgm:pt>
    <dgm:pt modelId="{99C0F172-9C9F-45FD-AC5E-6C1038CB238E}" type="sibTrans" cxnId="{4B2AC799-AF0E-43F0-B006-6C10969B6C6D}">
      <dgm:prSet/>
      <dgm:spPr/>
      <dgm:t>
        <a:bodyPr/>
        <a:lstStyle/>
        <a:p>
          <a:endParaRPr lang="ru-RU"/>
        </a:p>
      </dgm:t>
    </dgm:pt>
    <dgm:pt modelId="{5EDA0B7C-26C7-4865-8699-15CC1453B80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штраф 300-500  руб. физ.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C3C4BE-6B7E-4070-B3A8-F903C17C2664}" type="parTrans" cxnId="{1A2291D8-966F-40CD-AB25-B160D5BE26C5}">
      <dgm:prSet/>
      <dgm:spPr/>
      <dgm:t>
        <a:bodyPr/>
        <a:lstStyle/>
        <a:p>
          <a:endParaRPr lang="ru-RU"/>
        </a:p>
      </dgm:t>
    </dgm:pt>
    <dgm:pt modelId="{A044CA70-2186-4517-9D92-11283B183253}" type="sibTrans" cxnId="{1A2291D8-966F-40CD-AB25-B160D5BE26C5}">
      <dgm:prSet/>
      <dgm:spPr/>
      <dgm:t>
        <a:bodyPr/>
        <a:lstStyle/>
        <a:p>
          <a:endParaRPr lang="ru-RU"/>
        </a:p>
      </dgm:t>
    </dgm:pt>
    <dgm:pt modelId="{C51DFD33-4928-412B-B095-0038CEB3A500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1000-2000 руб. на должностных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F1E3B5-02B7-4158-85CC-323A38697B4E}" type="parTrans" cxnId="{311D8683-1E18-4683-852F-46DCCCC97EC1}">
      <dgm:prSet/>
      <dgm:spPr/>
      <dgm:t>
        <a:bodyPr/>
        <a:lstStyle/>
        <a:p>
          <a:endParaRPr lang="ru-RU"/>
        </a:p>
      </dgm:t>
    </dgm:pt>
    <dgm:pt modelId="{3CE26721-9ABF-4AD8-B493-3A78C3285745}" type="sibTrans" cxnId="{311D8683-1E18-4683-852F-46DCCCC97EC1}">
      <dgm:prSet/>
      <dgm:spPr/>
      <dgm:t>
        <a:bodyPr/>
        <a:lstStyle/>
        <a:p>
          <a:endParaRPr lang="ru-RU"/>
        </a:p>
      </dgm:t>
    </dgm:pt>
    <dgm:pt modelId="{EB352AA9-34A8-4E85-9254-A7F343D3786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10 000 - 2 0000 руб. на ЮЛ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342289-6BA5-4690-8C89-CCFE0B1B8EB0}" type="parTrans" cxnId="{E08D3463-7F27-4A2A-B7E6-5F1930B86FF1}">
      <dgm:prSet/>
      <dgm:spPr/>
      <dgm:t>
        <a:bodyPr/>
        <a:lstStyle/>
        <a:p>
          <a:endParaRPr lang="ru-RU"/>
        </a:p>
      </dgm:t>
    </dgm:pt>
    <dgm:pt modelId="{CE35D469-5AE5-4E66-9160-2C0EDBFBF96A}" type="sibTrans" cxnId="{E08D3463-7F27-4A2A-B7E6-5F1930B86FF1}">
      <dgm:prSet/>
      <dgm:spPr/>
      <dgm:t>
        <a:bodyPr/>
        <a:lstStyle/>
        <a:p>
          <a:endParaRPr lang="ru-RU"/>
        </a:p>
      </dgm:t>
    </dgm:pt>
    <dgm:pt modelId="{3754563E-AF64-4EB3-8CEC-99A5C8FC51E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0214B9-4052-4AAE-8229-5C7152B6EF96}" type="parTrans" cxnId="{1D3DAD2B-EF25-4394-A7FC-C779FC6166B6}">
      <dgm:prSet/>
      <dgm:spPr/>
      <dgm:t>
        <a:bodyPr/>
        <a:lstStyle/>
        <a:p>
          <a:endParaRPr lang="ru-RU"/>
        </a:p>
      </dgm:t>
    </dgm:pt>
    <dgm:pt modelId="{93EDB1F9-9038-4FA3-9582-93F104EA8B99}" type="sibTrans" cxnId="{1D3DAD2B-EF25-4394-A7FC-C779FC6166B6}">
      <dgm:prSet/>
      <dgm:spPr/>
      <dgm:t>
        <a:bodyPr/>
        <a:lstStyle/>
        <a:p>
          <a:endParaRPr lang="ru-RU"/>
        </a:p>
      </dgm:t>
    </dgm:pt>
    <dgm:pt modelId="{B6D24120-3E85-4C12-98B3-2CA90572DFFD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на должностных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1FE1F2-637A-4E60-8B40-8543B9FE780C}" type="parTrans" cxnId="{EF43F776-E9F2-441A-9A55-1AF4FEF1E207}">
      <dgm:prSet/>
      <dgm:spPr/>
      <dgm:t>
        <a:bodyPr/>
        <a:lstStyle/>
        <a:p>
          <a:endParaRPr lang="ru-RU"/>
        </a:p>
      </dgm:t>
    </dgm:pt>
    <dgm:pt modelId="{B83826A9-4419-4303-9E08-205FC2B2E952}" type="sibTrans" cxnId="{EF43F776-E9F2-441A-9A55-1AF4FEF1E207}">
      <dgm:prSet/>
      <dgm:spPr/>
      <dgm:t>
        <a:bodyPr/>
        <a:lstStyle/>
        <a:p>
          <a:endParaRPr lang="ru-RU"/>
        </a:p>
      </dgm:t>
    </dgm:pt>
    <dgm:pt modelId="{D4022B32-E000-445F-AB92-74C65256CAE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штраф 4 000 - 5 000 руб.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0253F2-AD56-47F1-987A-0B5F305FC908}" type="parTrans" cxnId="{FB5EE456-2B75-4974-A3F3-D79A4E94311B}">
      <dgm:prSet/>
      <dgm:spPr/>
      <dgm:t>
        <a:bodyPr/>
        <a:lstStyle/>
        <a:p>
          <a:endParaRPr lang="ru-RU"/>
        </a:p>
      </dgm:t>
    </dgm:pt>
    <dgm:pt modelId="{47229818-A49C-441A-BFA5-CFC79EBBEC22}" type="sibTrans" cxnId="{FB5EE456-2B75-4974-A3F3-D79A4E94311B}">
      <dgm:prSet/>
      <dgm:spPr/>
      <dgm:t>
        <a:bodyPr/>
        <a:lstStyle/>
        <a:p>
          <a:endParaRPr lang="ru-RU"/>
        </a:p>
      </dgm:t>
    </dgm:pt>
    <dgm:pt modelId="{255846F4-1A1F-4ED3-B0D6-EFC9F1A1315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штраф 100-300  руб. физ.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8C8B9C-2C66-4C57-9FE2-EEDB29F82C83}" type="parTrans" cxnId="{2E590E75-0FFB-4039-A5CC-016E08EA8EE4}">
      <dgm:prSet/>
      <dgm:spPr/>
      <dgm:t>
        <a:bodyPr/>
        <a:lstStyle/>
        <a:p>
          <a:endParaRPr lang="ru-RU"/>
        </a:p>
      </dgm:t>
    </dgm:pt>
    <dgm:pt modelId="{36F8BC98-0DE6-489C-A19E-D2BE4C832790}" type="sibTrans" cxnId="{2E590E75-0FFB-4039-A5CC-016E08EA8EE4}">
      <dgm:prSet/>
      <dgm:spPr/>
      <dgm:t>
        <a:bodyPr/>
        <a:lstStyle/>
        <a:p>
          <a:endParaRPr lang="ru-RU"/>
        </a:p>
      </dgm:t>
    </dgm:pt>
    <dgm:pt modelId="{03EB5BC6-314E-4E3F-8191-56EE6844730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300 - 500 руб. на должностных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87E25-6336-4B7D-A0BA-202C86B1EF9B}" type="parTrans" cxnId="{1BA26484-9E54-4201-83FF-506C0351F792}">
      <dgm:prSet/>
      <dgm:spPr/>
      <dgm:t>
        <a:bodyPr/>
        <a:lstStyle/>
        <a:p>
          <a:endParaRPr lang="ru-RU"/>
        </a:p>
      </dgm:t>
    </dgm:pt>
    <dgm:pt modelId="{262A2CE5-03F0-4EF4-B508-B791CD7596BA}" type="sibTrans" cxnId="{1BA26484-9E54-4201-83FF-506C0351F792}">
      <dgm:prSet/>
      <dgm:spPr/>
      <dgm:t>
        <a:bodyPr/>
        <a:lstStyle/>
        <a:p>
          <a:endParaRPr lang="ru-RU"/>
        </a:p>
      </dgm:t>
    </dgm:pt>
    <dgm:pt modelId="{F6F85902-B4DD-4C88-B65D-3103E4D16991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3 000 - 5000 руб. на ЮЛ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15E0E-B714-4D66-A060-8E6EAB110D96}" type="parTrans" cxnId="{7DED76BF-029D-4576-A9C7-AA75BE2951F4}">
      <dgm:prSet/>
      <dgm:spPr/>
      <dgm:t>
        <a:bodyPr/>
        <a:lstStyle/>
        <a:p>
          <a:endParaRPr lang="ru-RU"/>
        </a:p>
      </dgm:t>
    </dgm:pt>
    <dgm:pt modelId="{91BA1BF1-7940-42A7-819C-9E8048F1E68A}" type="sibTrans" cxnId="{7DED76BF-029D-4576-A9C7-AA75BE2951F4}">
      <dgm:prSet/>
      <dgm:spPr/>
      <dgm:t>
        <a:bodyPr/>
        <a:lstStyle/>
        <a:p>
          <a:endParaRPr lang="ru-RU"/>
        </a:p>
      </dgm:t>
    </dgm:pt>
    <dgm:pt modelId="{F715B8D8-4532-48A8-839B-BB0634067DDB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D6E1D8-AE03-44B6-A778-DC23D9BAC99E}" type="parTrans" cxnId="{8B6902FB-FBB7-4EAE-BF88-C58513E41B9E}">
      <dgm:prSet/>
      <dgm:spPr/>
      <dgm:t>
        <a:bodyPr/>
        <a:lstStyle/>
        <a:p>
          <a:endParaRPr lang="ru-RU"/>
        </a:p>
      </dgm:t>
    </dgm:pt>
    <dgm:pt modelId="{F4A01A24-C9E2-4B84-95DD-1D1085AC1295}" type="sibTrans" cxnId="{8B6902FB-FBB7-4EAE-BF88-C58513E41B9E}">
      <dgm:prSet/>
      <dgm:spPr/>
      <dgm:t>
        <a:bodyPr/>
        <a:lstStyle/>
        <a:p>
          <a:endParaRPr lang="ru-RU"/>
        </a:p>
      </dgm:t>
    </dgm:pt>
    <dgm:pt modelId="{85BDA63E-3BC3-46FF-AFBC-BE2E3224674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362CA-35A2-4E17-9F69-89381AE25CFB}" type="parTrans" cxnId="{3FD97C45-6482-44FD-AE42-00A6D4942BAE}">
      <dgm:prSet/>
      <dgm:spPr/>
      <dgm:t>
        <a:bodyPr/>
        <a:lstStyle/>
        <a:p>
          <a:endParaRPr lang="ru-RU"/>
        </a:p>
      </dgm:t>
    </dgm:pt>
    <dgm:pt modelId="{16D260B7-512C-4B1B-928D-89BE97001201}" type="sibTrans" cxnId="{3FD97C45-6482-44FD-AE42-00A6D4942BAE}">
      <dgm:prSet/>
      <dgm:spPr/>
      <dgm:t>
        <a:bodyPr/>
        <a:lstStyle/>
        <a:p>
          <a:endParaRPr lang="ru-RU"/>
        </a:p>
      </dgm:t>
    </dgm:pt>
    <dgm:pt modelId="{B43579E5-42E0-4E7C-897F-CDF1B51DADB0}" type="pres">
      <dgm:prSet presAssocID="{0F9CA1CF-12E2-426F-A1DC-A01293ABDD3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0A4E398-6561-4AD5-B97A-30035F5B3293}" type="pres">
      <dgm:prSet presAssocID="{8A0451A8-4380-4343-903E-D95441040700}" presName="linNode" presStyleCnt="0"/>
      <dgm:spPr/>
    </dgm:pt>
    <dgm:pt modelId="{8C0CAA8F-B271-476C-ADE5-A5A2540CE5D4}" type="pres">
      <dgm:prSet presAssocID="{8A0451A8-4380-4343-903E-D95441040700}" presName="parentShp" presStyleLbl="node1" presStyleIdx="0" presStyleCnt="5" custScaleY="65712" custLinFactNeighborX="4943" custLinFactNeighborY="6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CC904-497F-4A37-973F-AFE364F3EDF6}" type="pres">
      <dgm:prSet presAssocID="{8A0451A8-4380-4343-903E-D95441040700}" presName="childShp" presStyleLbl="bgAccFollowNode1" presStyleIdx="0" presStyleCnt="5" custScaleY="60524" custLinFactNeighborX="11213" custLinFactNeighborY="6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2266F-0EA0-4816-BB39-9C8EA6E820DA}" type="pres">
      <dgm:prSet presAssocID="{7FB5E9F5-8A63-472D-9560-FF7363EC7F7D}" presName="spacing" presStyleCnt="0"/>
      <dgm:spPr/>
    </dgm:pt>
    <dgm:pt modelId="{20BB4494-2A2F-44E6-A181-983FDEEDB34F}" type="pres">
      <dgm:prSet presAssocID="{BEA6CC40-AB16-416A-9F5F-DAA5ECF425FB}" presName="linNode" presStyleCnt="0"/>
      <dgm:spPr/>
    </dgm:pt>
    <dgm:pt modelId="{189C0E15-C08B-42FF-979A-E0ED66572265}" type="pres">
      <dgm:prSet presAssocID="{BEA6CC40-AB16-416A-9F5F-DAA5ECF425FB}" presName="parentShp" presStyleLbl="node1" presStyleIdx="1" presStyleCnt="5" custScaleY="58579" custLinFactNeighborX="1327" custLinFactNeighborY="8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08AAB-5F16-4E28-95D9-D45EA6B89BFE}" type="pres">
      <dgm:prSet presAssocID="{BEA6CC40-AB16-416A-9F5F-DAA5ECF425FB}" presName="childShp" presStyleLbl="bgAccFollowNode1" presStyleIdx="1" presStyleCnt="5" custScaleX="90115" custScaleY="69408" custLinFactNeighborX="3799" custLinFactNeighborY="6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52D5A-99FB-4468-8C84-15246A24BDDC}" type="pres">
      <dgm:prSet presAssocID="{6A621448-581B-473A-89DD-B460A540713B}" presName="spacing" presStyleCnt="0"/>
      <dgm:spPr/>
    </dgm:pt>
    <dgm:pt modelId="{31593CDF-FA68-4591-B098-654BAB46F3B7}" type="pres">
      <dgm:prSet presAssocID="{BE979B4C-D26E-4615-B794-4004B2AAA75C}" presName="linNode" presStyleCnt="0"/>
      <dgm:spPr/>
    </dgm:pt>
    <dgm:pt modelId="{45DC774A-8146-4D62-89AE-50B256E54A5D}" type="pres">
      <dgm:prSet presAssocID="{BE979B4C-D26E-4615-B794-4004B2AAA75C}" presName="parentShp" presStyleLbl="node1" presStyleIdx="2" presStyleCnt="5" custScaleX="115012" custScaleY="73444" custLinFactNeighborX="5093" custLinFactNeighborY="47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41C8C-5EB3-4D64-A9F1-5A363DF6A05B}" type="pres">
      <dgm:prSet presAssocID="{BE979B4C-D26E-4615-B794-4004B2AAA75C}" presName="childShp" presStyleLbl="bgAccFollowNode1" presStyleIdx="2" presStyleCnt="5" custScaleX="97835" custScaleY="75481" custLinFactNeighborX="14031" custLinFactNeighborY="17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DFA36-8830-4476-B764-B59949676B59}" type="pres">
      <dgm:prSet presAssocID="{7E664241-617B-4CC0-8EC9-97D0176A4542}" presName="spacing" presStyleCnt="0"/>
      <dgm:spPr/>
    </dgm:pt>
    <dgm:pt modelId="{4CCA4F98-C0C6-40DC-ACA3-CF27073BB0F9}" type="pres">
      <dgm:prSet presAssocID="{2A8CA7D7-E731-45F8-8ED4-2E6B97BB6D0C}" presName="linNode" presStyleCnt="0"/>
      <dgm:spPr/>
    </dgm:pt>
    <dgm:pt modelId="{6A4A407A-84CA-483B-BF80-DCB7A2602AD8}" type="pres">
      <dgm:prSet presAssocID="{2A8CA7D7-E731-45F8-8ED4-2E6B97BB6D0C}" presName="parentShp" presStyleLbl="node1" presStyleIdx="3" presStyleCnt="5" custScaleX="108897" custScaleY="95725" custLinFactNeighborX="5052" custLinFactNeighborY="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826651-836D-4D50-811E-C25B0CC53314}" type="pres">
      <dgm:prSet presAssocID="{2A8CA7D7-E731-45F8-8ED4-2E6B97BB6D0C}" presName="childShp" presStyleLbl="bgAccFollowNode1" presStyleIdx="3" presStyleCnt="5" custScaleY="71349" custLinFactNeighborX="10104" custLinFactNeighborY="73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70BAE-A360-432F-9550-3D6E486C8081}" type="pres">
      <dgm:prSet presAssocID="{C38F197F-B5CB-4B2F-9F0B-C51A43912ECE}" presName="spacing" presStyleCnt="0"/>
      <dgm:spPr/>
    </dgm:pt>
    <dgm:pt modelId="{ED9C4949-D117-49F1-8905-9328A90BB10B}" type="pres">
      <dgm:prSet presAssocID="{3AC998A1-41A2-45E7-8547-5EC1CD9CDA05}" presName="linNode" presStyleCnt="0"/>
      <dgm:spPr/>
    </dgm:pt>
    <dgm:pt modelId="{CCAF29A2-14C2-459E-9D44-65E6F018A71C}" type="pres">
      <dgm:prSet presAssocID="{3AC998A1-41A2-45E7-8547-5EC1CD9CDA05}" presName="parentShp" presStyleLbl="node1" presStyleIdx="4" presStyleCnt="5" custScaleX="107599" custScaleY="58902" custLinFactNeighborX="5029" custLinFactNeighborY="-1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FE68C6-0ABA-40E3-9738-55E403526564}" type="pres">
      <dgm:prSet presAssocID="{3AC998A1-41A2-45E7-8547-5EC1CD9CDA05}" presName="childShp" presStyleLbl="bgAccFollowNode1" presStyleIdx="4" presStyleCnt="5" custScaleY="59296" custLinFactNeighborX="92" custLinFactNeighborY="-4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896606-1BDC-4E40-9FBF-564AD483E1A4}" type="presOf" srcId="{791108A4-5EB7-408B-AC73-E4581CAA01DF}" destId="{4C508AAB-5F16-4E28-95D9-D45EA6B89BFE}" srcOrd="0" destOrd="1" presId="urn:microsoft.com/office/officeart/2005/8/layout/vList6"/>
    <dgm:cxn modelId="{7B7A00AA-7CB2-453E-93F5-22FEEABB396A}" type="presOf" srcId="{42087937-7B11-40C3-A6E9-E44D083D0579}" destId="{522CC904-497F-4A37-973F-AFE364F3EDF6}" srcOrd="0" destOrd="2" presId="urn:microsoft.com/office/officeart/2005/8/layout/vList6"/>
    <dgm:cxn modelId="{552C07F8-24DC-4270-8F1C-89D15A9662E9}" type="presOf" srcId="{18338DEA-0190-4036-BF86-6788F902178C}" destId="{4C508AAB-5F16-4E28-95D9-D45EA6B89BFE}" srcOrd="0" destOrd="0" presId="urn:microsoft.com/office/officeart/2005/8/layout/vList6"/>
    <dgm:cxn modelId="{B179B081-2AAB-4248-A4B0-CF6DAAF739ED}" srcId="{8A0451A8-4380-4343-903E-D95441040700}" destId="{724673DE-1580-46D8-B868-6789A129A655}" srcOrd="1" destOrd="0" parTransId="{9D64BADB-D691-41B2-ABCC-B05A0DDBE84F}" sibTransId="{4CFBDFAB-4D7D-4AF4-9FDD-0A64B3488B21}"/>
    <dgm:cxn modelId="{07E2E31F-C72C-4B7B-8D21-1B5B27DEB0CF}" type="presOf" srcId="{C51DFD33-4928-412B-B095-0038CEB3A500}" destId="{73941C8C-5EB3-4D64-A9F1-5A363DF6A05B}" srcOrd="0" destOrd="1" presId="urn:microsoft.com/office/officeart/2005/8/layout/vList6"/>
    <dgm:cxn modelId="{FEACB611-7DC0-4091-BC4A-F54BF0342B89}" type="presOf" srcId="{B6D24120-3E85-4C12-98B3-2CA90572DFFD}" destId="{64826651-836D-4D50-811E-C25B0CC53314}" srcOrd="0" destOrd="2" presId="urn:microsoft.com/office/officeart/2005/8/layout/vList6"/>
    <dgm:cxn modelId="{49D82F8F-293B-41C6-A59A-13E1867D8908}" type="presOf" srcId="{2A8CA7D7-E731-45F8-8ED4-2E6B97BB6D0C}" destId="{6A4A407A-84CA-483B-BF80-DCB7A2602AD8}" srcOrd="0" destOrd="0" presId="urn:microsoft.com/office/officeart/2005/8/layout/vList6"/>
    <dgm:cxn modelId="{311D8683-1E18-4683-852F-46DCCCC97EC1}" srcId="{BE979B4C-D26E-4615-B794-4004B2AAA75C}" destId="{C51DFD33-4928-412B-B095-0038CEB3A500}" srcOrd="1" destOrd="0" parTransId="{30F1E3B5-02B7-4158-85CC-323A38697B4E}" sibTransId="{3CE26721-9ABF-4AD8-B493-3A78C3285745}"/>
    <dgm:cxn modelId="{7DED76BF-029D-4576-A9C7-AA75BE2951F4}" srcId="{3AC998A1-41A2-45E7-8547-5EC1CD9CDA05}" destId="{F6F85902-B4DD-4C88-B65D-3103E4D16991}" srcOrd="3" destOrd="0" parTransId="{80515E0E-B714-4D66-A060-8E6EAB110D96}" sibTransId="{91BA1BF1-7940-42A7-819C-9E8048F1E68A}"/>
    <dgm:cxn modelId="{A4D9B029-2E1D-4A01-8080-3C194516647E}" type="presOf" srcId="{3754563E-AF64-4EB3-8CEC-99A5C8FC51E6}" destId="{64826651-836D-4D50-811E-C25B0CC53314}" srcOrd="0" destOrd="0" presId="urn:microsoft.com/office/officeart/2005/8/layout/vList6"/>
    <dgm:cxn modelId="{FB5EE456-2B75-4974-A3F3-D79A4E94311B}" srcId="{2A8CA7D7-E731-45F8-8ED4-2E6B97BB6D0C}" destId="{D4022B32-E000-445F-AB92-74C65256CAEE}" srcOrd="1" destOrd="0" parTransId="{110253F2-AD56-47F1-987A-0B5F305FC908}" sibTransId="{47229818-A49C-441A-BFA5-CFC79EBBEC22}"/>
    <dgm:cxn modelId="{EF43F776-E9F2-441A-9A55-1AF4FEF1E207}" srcId="{2A8CA7D7-E731-45F8-8ED4-2E6B97BB6D0C}" destId="{B6D24120-3E85-4C12-98B3-2CA90572DFFD}" srcOrd="2" destOrd="0" parTransId="{021FE1F2-637A-4E60-8B40-8543B9FE780C}" sibTransId="{B83826A9-4419-4303-9E08-205FC2B2E952}"/>
    <dgm:cxn modelId="{1BA26484-9E54-4201-83FF-506C0351F792}" srcId="{3AC998A1-41A2-45E7-8547-5EC1CD9CDA05}" destId="{03EB5BC6-314E-4E3F-8191-56EE68447302}" srcOrd="1" destOrd="0" parTransId="{42687E25-6336-4B7D-A0BA-202C86B1EF9B}" sibTransId="{262A2CE5-03F0-4EF4-B508-B791CD7596BA}"/>
    <dgm:cxn modelId="{B9506604-9146-4F6A-A4EC-EDE20C9EE74A}" type="presOf" srcId="{5EDA0B7C-26C7-4865-8699-15CC1453B809}" destId="{73941C8C-5EB3-4D64-A9F1-5A363DF6A05B}" srcOrd="0" destOrd="0" presId="urn:microsoft.com/office/officeart/2005/8/layout/vList6"/>
    <dgm:cxn modelId="{98C96027-EFB4-4FFC-B663-B738F06F5BAE}" type="presOf" srcId="{724673DE-1580-46D8-B868-6789A129A655}" destId="{522CC904-497F-4A37-973F-AFE364F3EDF6}" srcOrd="0" destOrd="1" presId="urn:microsoft.com/office/officeart/2005/8/layout/vList6"/>
    <dgm:cxn modelId="{41311C5A-C9A0-4BF1-BDEC-5A4E4A19A0B6}" type="presOf" srcId="{BEA6CC40-AB16-416A-9F5F-DAA5ECF425FB}" destId="{189C0E15-C08B-42FF-979A-E0ED66572265}" srcOrd="0" destOrd="0" presId="urn:microsoft.com/office/officeart/2005/8/layout/vList6"/>
    <dgm:cxn modelId="{539772E1-C46E-4C65-9DB7-AD1E53F6582E}" srcId="{0F9CA1CF-12E2-426F-A1DC-A01293ABDD3C}" destId="{BE979B4C-D26E-4615-B794-4004B2AAA75C}" srcOrd="2" destOrd="0" parTransId="{9C185582-A582-4B9F-A043-363423B0B8D0}" sibTransId="{7E664241-617B-4CC0-8EC9-97D0176A4542}"/>
    <dgm:cxn modelId="{C8D01E94-A6A1-4FF8-9A01-7472EF99F208}" srcId="{0F9CA1CF-12E2-426F-A1DC-A01293ABDD3C}" destId="{BEA6CC40-AB16-416A-9F5F-DAA5ECF425FB}" srcOrd="1" destOrd="0" parTransId="{DE68438A-D597-4B5A-B345-84C34734BB3D}" sibTransId="{6A621448-581B-473A-89DD-B460A540713B}"/>
    <dgm:cxn modelId="{74B47248-7900-47F5-94CB-B5E3C8BDDFD7}" type="presOf" srcId="{B6B78193-17D9-4135-BBE5-A252AF9116F4}" destId="{522CC904-497F-4A37-973F-AFE364F3EDF6}" srcOrd="0" destOrd="3" presId="urn:microsoft.com/office/officeart/2005/8/layout/vList6"/>
    <dgm:cxn modelId="{2E590E75-0FFB-4039-A5CC-016E08EA8EE4}" srcId="{3AC998A1-41A2-45E7-8547-5EC1CD9CDA05}" destId="{255846F4-1A1F-4ED3-B0D6-EFC9F1A1315F}" srcOrd="0" destOrd="0" parTransId="{C38C8B9C-2C66-4C57-9FE2-EEDB29F82C83}" sibTransId="{36F8BC98-0DE6-489C-A19E-D2BE4C832790}"/>
    <dgm:cxn modelId="{702A67C8-0E8B-4EEA-85C7-6BB57FA2424E}" srcId="{8A0451A8-4380-4343-903E-D95441040700}" destId="{B6B78193-17D9-4135-BBE5-A252AF9116F4}" srcOrd="3" destOrd="0" parTransId="{D90A8160-B17C-47EA-883D-6EC8AB27A68B}" sibTransId="{429D5FA5-9AD8-4D61-8FEC-54699B0C32E7}"/>
    <dgm:cxn modelId="{14B4A49D-0B47-4181-B7C7-510301B36489}" type="presOf" srcId="{F715B8D8-4532-48A8-839B-BB0634067DDB}" destId="{89FE68C6-0ABA-40E3-9738-55E403526564}" srcOrd="0" destOrd="2" presId="urn:microsoft.com/office/officeart/2005/8/layout/vList6"/>
    <dgm:cxn modelId="{56869C50-C38E-4DAB-9258-89D1F255846B}" srcId="{BEA6CC40-AB16-416A-9F5F-DAA5ECF425FB}" destId="{18338DEA-0190-4036-BF86-6788F902178C}" srcOrd="0" destOrd="0" parTransId="{B7DA7434-14D6-4CF9-8E73-6000AE7CA7E8}" sibTransId="{CAEB0503-2652-414B-923D-B728449AE38F}"/>
    <dgm:cxn modelId="{F5A86E30-0A66-4E65-B376-85219D25826E}" type="presOf" srcId="{FF146983-1DFB-4857-9007-B91F47358707}" destId="{522CC904-497F-4A37-973F-AFE364F3EDF6}" srcOrd="0" destOrd="0" presId="urn:microsoft.com/office/officeart/2005/8/layout/vList6"/>
    <dgm:cxn modelId="{1A2291D8-966F-40CD-AB25-B160D5BE26C5}" srcId="{BE979B4C-D26E-4615-B794-4004B2AAA75C}" destId="{5EDA0B7C-26C7-4865-8699-15CC1453B809}" srcOrd="0" destOrd="0" parTransId="{FBC3C4BE-6B7E-4070-B3A8-F903C17C2664}" sibTransId="{A044CA70-2186-4517-9D92-11283B183253}"/>
    <dgm:cxn modelId="{F8D6DDDA-E3B4-4192-B861-ED61C823791C}" type="presOf" srcId="{0F9CA1CF-12E2-426F-A1DC-A01293ABDD3C}" destId="{B43579E5-42E0-4E7C-897F-CDF1B51DADB0}" srcOrd="0" destOrd="0" presId="urn:microsoft.com/office/officeart/2005/8/layout/vList6"/>
    <dgm:cxn modelId="{087D8A0C-2AB9-4A53-A33E-C2A28FEA369F}" type="presOf" srcId="{BE979B4C-D26E-4615-B794-4004B2AAA75C}" destId="{45DC774A-8146-4D62-89AE-50B256E54A5D}" srcOrd="0" destOrd="0" presId="urn:microsoft.com/office/officeart/2005/8/layout/vList6"/>
    <dgm:cxn modelId="{55AACCF1-F01C-45F4-8F26-00AC094BC2CA}" srcId="{0F9CA1CF-12E2-426F-A1DC-A01293ABDD3C}" destId="{3AC998A1-41A2-45E7-8547-5EC1CD9CDA05}" srcOrd="4" destOrd="0" parTransId="{0D8CEEF8-64DD-4E15-A040-AD62107BC2C5}" sibTransId="{4A069045-8B15-45DC-8E01-0B675C63C585}"/>
    <dgm:cxn modelId="{0707D9DF-D088-458D-9313-0184A60F170F}" srcId="{0F9CA1CF-12E2-426F-A1DC-A01293ABDD3C}" destId="{8A0451A8-4380-4343-903E-D95441040700}" srcOrd="0" destOrd="0" parTransId="{CEEFD027-28F3-4246-A079-56DDC50F911A}" sibTransId="{7FB5E9F5-8A63-472D-9560-FF7363EC7F7D}"/>
    <dgm:cxn modelId="{55DA525C-49EE-4B1F-91A3-5A25AE30A8A7}" type="presOf" srcId="{EB352AA9-34A8-4E85-9254-A7F343D37864}" destId="{73941C8C-5EB3-4D64-A9F1-5A363DF6A05B}" srcOrd="0" destOrd="3" presId="urn:microsoft.com/office/officeart/2005/8/layout/vList6"/>
    <dgm:cxn modelId="{1D3DAD2B-EF25-4394-A7FC-C779FC6166B6}" srcId="{2A8CA7D7-E731-45F8-8ED4-2E6B97BB6D0C}" destId="{3754563E-AF64-4EB3-8CEC-99A5C8FC51E6}" srcOrd="0" destOrd="0" parTransId="{F40214B9-4052-4AAE-8229-5C7152B6EF96}" sibTransId="{93EDB1F9-9038-4FA3-9582-93F104EA8B99}"/>
    <dgm:cxn modelId="{508646E7-41DF-4ADB-923A-1ADF1183488A}" srcId="{0F9CA1CF-12E2-426F-A1DC-A01293ABDD3C}" destId="{2A8CA7D7-E731-45F8-8ED4-2E6B97BB6D0C}" srcOrd="3" destOrd="0" parTransId="{BB7C80C5-26BA-4B9C-90F2-1317031D3D7A}" sibTransId="{C38F197F-B5CB-4B2F-9F0B-C51A43912ECE}"/>
    <dgm:cxn modelId="{114E4579-EEB3-440D-9741-FE59CF49829F}" type="presOf" srcId="{8A0451A8-4380-4343-903E-D95441040700}" destId="{8C0CAA8F-B271-476C-ADE5-A5A2540CE5D4}" srcOrd="0" destOrd="0" presId="urn:microsoft.com/office/officeart/2005/8/layout/vList6"/>
    <dgm:cxn modelId="{3FD97C45-6482-44FD-AE42-00A6D4942BAE}" srcId="{BE979B4C-D26E-4615-B794-4004B2AAA75C}" destId="{85BDA63E-3BC3-46FF-AFBC-BE2E3224674A}" srcOrd="2" destOrd="0" parTransId="{72B362CA-35A2-4E17-9F69-89381AE25CFB}" sibTransId="{16D260B7-512C-4B1B-928D-89BE97001201}"/>
    <dgm:cxn modelId="{D9E1CFFD-0880-412C-AD90-D11059D583C0}" type="presOf" srcId="{D9970C2D-A9F7-444B-99B6-BFCBA2C1796C}" destId="{4C508AAB-5F16-4E28-95D9-D45EA6B89BFE}" srcOrd="0" destOrd="2" presId="urn:microsoft.com/office/officeart/2005/8/layout/vList6"/>
    <dgm:cxn modelId="{4B2AC799-AF0E-43F0-B006-6C10969B6C6D}" srcId="{BEA6CC40-AB16-416A-9F5F-DAA5ECF425FB}" destId="{D9970C2D-A9F7-444B-99B6-BFCBA2C1796C}" srcOrd="2" destOrd="0" parTransId="{764C8C04-5B54-42CA-A027-AB79C96A3239}" sibTransId="{99C0F172-9C9F-45FD-AC5E-6C1038CB238E}"/>
    <dgm:cxn modelId="{8B6902FB-FBB7-4EAE-BF88-C58513E41B9E}" srcId="{3AC998A1-41A2-45E7-8547-5EC1CD9CDA05}" destId="{F715B8D8-4532-48A8-839B-BB0634067DDB}" srcOrd="2" destOrd="0" parTransId="{CDD6E1D8-AE03-44B6-A778-DC23D9BAC99E}" sibTransId="{F4A01A24-C9E2-4B84-95DD-1D1085AC1295}"/>
    <dgm:cxn modelId="{03E52EC6-D941-44CC-80C7-F0F2636012B0}" type="presOf" srcId="{03EB5BC6-314E-4E3F-8191-56EE68447302}" destId="{89FE68C6-0ABA-40E3-9738-55E403526564}" srcOrd="0" destOrd="1" presId="urn:microsoft.com/office/officeart/2005/8/layout/vList6"/>
    <dgm:cxn modelId="{35642C75-41DE-45C0-8A3E-3F54BA3C7945}" type="presOf" srcId="{3AC998A1-41A2-45E7-8547-5EC1CD9CDA05}" destId="{CCAF29A2-14C2-459E-9D44-65E6F018A71C}" srcOrd="0" destOrd="0" presId="urn:microsoft.com/office/officeart/2005/8/layout/vList6"/>
    <dgm:cxn modelId="{E08D3463-7F27-4A2A-B7E6-5F1930B86FF1}" srcId="{BE979B4C-D26E-4615-B794-4004B2AAA75C}" destId="{EB352AA9-34A8-4E85-9254-A7F343D37864}" srcOrd="3" destOrd="0" parTransId="{FE342289-6BA5-4690-8C89-CCFE0B1B8EB0}" sibTransId="{CE35D469-5AE5-4E66-9160-2C0EDBFBF96A}"/>
    <dgm:cxn modelId="{F265B515-373B-4A4A-9881-8E8D4A171FC2}" srcId="{BEA6CC40-AB16-416A-9F5F-DAA5ECF425FB}" destId="{791108A4-5EB7-408B-AC73-E4581CAA01DF}" srcOrd="1" destOrd="0" parTransId="{7BF039A5-0A40-4FC7-A145-9A79249A81A6}" sibTransId="{C4819A7D-D3A0-4F16-9F2C-74CC0FFD03B4}"/>
    <dgm:cxn modelId="{4A24DFCA-C973-485E-BA7E-9825FFB78652}" srcId="{8A0451A8-4380-4343-903E-D95441040700}" destId="{FF146983-1DFB-4857-9007-B91F47358707}" srcOrd="0" destOrd="0" parTransId="{4D2495A1-5F93-4C2D-A58B-FF7A395C2C02}" sibTransId="{AAFEF88D-A33A-4C95-893E-16896A7988FE}"/>
    <dgm:cxn modelId="{49191F1E-62AB-4DAC-AE3D-23441B7D1618}" type="presOf" srcId="{D4022B32-E000-445F-AB92-74C65256CAEE}" destId="{64826651-836D-4D50-811E-C25B0CC53314}" srcOrd="0" destOrd="1" presId="urn:microsoft.com/office/officeart/2005/8/layout/vList6"/>
    <dgm:cxn modelId="{29B95BF6-C59D-4452-834E-7E861386037D}" srcId="{8A0451A8-4380-4343-903E-D95441040700}" destId="{42087937-7B11-40C3-A6E9-E44D083D0579}" srcOrd="2" destOrd="0" parTransId="{AE9DF99F-1E73-4063-B4B2-5ED229DDB0F6}" sibTransId="{653DEDE9-448D-4D70-98FD-83A0AFCADDF1}"/>
    <dgm:cxn modelId="{DC9BF74A-B66D-4E33-AB10-0B305628F265}" type="presOf" srcId="{F6F85902-B4DD-4C88-B65D-3103E4D16991}" destId="{89FE68C6-0ABA-40E3-9738-55E403526564}" srcOrd="0" destOrd="3" presId="urn:microsoft.com/office/officeart/2005/8/layout/vList6"/>
    <dgm:cxn modelId="{D4B3B4E2-AFBF-458E-ABD8-1D48249F9C1E}" type="presOf" srcId="{85BDA63E-3BC3-46FF-AFBC-BE2E3224674A}" destId="{73941C8C-5EB3-4D64-A9F1-5A363DF6A05B}" srcOrd="0" destOrd="2" presId="urn:microsoft.com/office/officeart/2005/8/layout/vList6"/>
    <dgm:cxn modelId="{D78D4E51-5950-4DC7-8435-BA86B3E30A61}" type="presOf" srcId="{255846F4-1A1F-4ED3-B0D6-EFC9F1A1315F}" destId="{89FE68C6-0ABA-40E3-9738-55E403526564}" srcOrd="0" destOrd="0" presId="urn:microsoft.com/office/officeart/2005/8/layout/vList6"/>
    <dgm:cxn modelId="{04D79A26-E138-414E-8BC1-019C421A1FE8}" type="presParOf" srcId="{B43579E5-42E0-4E7C-897F-CDF1B51DADB0}" destId="{20A4E398-6561-4AD5-B97A-30035F5B3293}" srcOrd="0" destOrd="0" presId="urn:microsoft.com/office/officeart/2005/8/layout/vList6"/>
    <dgm:cxn modelId="{E2898A60-C3CC-4472-89AE-381BA43A04A8}" type="presParOf" srcId="{20A4E398-6561-4AD5-B97A-30035F5B3293}" destId="{8C0CAA8F-B271-476C-ADE5-A5A2540CE5D4}" srcOrd="0" destOrd="0" presId="urn:microsoft.com/office/officeart/2005/8/layout/vList6"/>
    <dgm:cxn modelId="{CE94C52F-18E7-448C-8FB0-1B2249577FFD}" type="presParOf" srcId="{20A4E398-6561-4AD5-B97A-30035F5B3293}" destId="{522CC904-497F-4A37-973F-AFE364F3EDF6}" srcOrd="1" destOrd="0" presId="urn:microsoft.com/office/officeart/2005/8/layout/vList6"/>
    <dgm:cxn modelId="{B1AB85CE-48F3-4214-97E1-FCF1E072D51C}" type="presParOf" srcId="{B43579E5-42E0-4E7C-897F-CDF1B51DADB0}" destId="{5E32266F-0EA0-4816-BB39-9C8EA6E820DA}" srcOrd="1" destOrd="0" presId="urn:microsoft.com/office/officeart/2005/8/layout/vList6"/>
    <dgm:cxn modelId="{3C50EFF0-CD6D-41C2-8298-9F9E98D57DA7}" type="presParOf" srcId="{B43579E5-42E0-4E7C-897F-CDF1B51DADB0}" destId="{20BB4494-2A2F-44E6-A181-983FDEEDB34F}" srcOrd="2" destOrd="0" presId="urn:microsoft.com/office/officeart/2005/8/layout/vList6"/>
    <dgm:cxn modelId="{D7833276-EEFF-4C66-9371-6C39E8645FD3}" type="presParOf" srcId="{20BB4494-2A2F-44E6-A181-983FDEEDB34F}" destId="{189C0E15-C08B-42FF-979A-E0ED66572265}" srcOrd="0" destOrd="0" presId="urn:microsoft.com/office/officeart/2005/8/layout/vList6"/>
    <dgm:cxn modelId="{A1E171D7-DFD5-46B9-8473-39170B680FB2}" type="presParOf" srcId="{20BB4494-2A2F-44E6-A181-983FDEEDB34F}" destId="{4C508AAB-5F16-4E28-95D9-D45EA6B89BFE}" srcOrd="1" destOrd="0" presId="urn:microsoft.com/office/officeart/2005/8/layout/vList6"/>
    <dgm:cxn modelId="{0BF27FD3-7C70-4355-82F7-8407531FD57E}" type="presParOf" srcId="{B43579E5-42E0-4E7C-897F-CDF1B51DADB0}" destId="{EC252D5A-99FB-4468-8C84-15246A24BDDC}" srcOrd="3" destOrd="0" presId="urn:microsoft.com/office/officeart/2005/8/layout/vList6"/>
    <dgm:cxn modelId="{F7B1CFC5-D080-4F3C-BBE0-F3494938C08C}" type="presParOf" srcId="{B43579E5-42E0-4E7C-897F-CDF1B51DADB0}" destId="{31593CDF-FA68-4591-B098-654BAB46F3B7}" srcOrd="4" destOrd="0" presId="urn:microsoft.com/office/officeart/2005/8/layout/vList6"/>
    <dgm:cxn modelId="{08A8DCE1-5033-4FBF-8171-9C9012AEE0E9}" type="presParOf" srcId="{31593CDF-FA68-4591-B098-654BAB46F3B7}" destId="{45DC774A-8146-4D62-89AE-50B256E54A5D}" srcOrd="0" destOrd="0" presId="urn:microsoft.com/office/officeart/2005/8/layout/vList6"/>
    <dgm:cxn modelId="{E0F0E555-1851-4521-8A45-BE2F3CA23DB8}" type="presParOf" srcId="{31593CDF-FA68-4591-B098-654BAB46F3B7}" destId="{73941C8C-5EB3-4D64-A9F1-5A363DF6A05B}" srcOrd="1" destOrd="0" presId="urn:microsoft.com/office/officeart/2005/8/layout/vList6"/>
    <dgm:cxn modelId="{F795A8A2-E313-43A0-AC60-53598013606B}" type="presParOf" srcId="{B43579E5-42E0-4E7C-897F-CDF1B51DADB0}" destId="{16CDFA36-8830-4476-B764-B59949676B59}" srcOrd="5" destOrd="0" presId="urn:microsoft.com/office/officeart/2005/8/layout/vList6"/>
    <dgm:cxn modelId="{CD98FA76-EAB4-41C6-A602-5B283745E0B6}" type="presParOf" srcId="{B43579E5-42E0-4E7C-897F-CDF1B51DADB0}" destId="{4CCA4F98-C0C6-40DC-ACA3-CF27073BB0F9}" srcOrd="6" destOrd="0" presId="urn:microsoft.com/office/officeart/2005/8/layout/vList6"/>
    <dgm:cxn modelId="{1AEB422A-33CE-47F4-8EF1-5EBDF52ED304}" type="presParOf" srcId="{4CCA4F98-C0C6-40DC-ACA3-CF27073BB0F9}" destId="{6A4A407A-84CA-483B-BF80-DCB7A2602AD8}" srcOrd="0" destOrd="0" presId="urn:microsoft.com/office/officeart/2005/8/layout/vList6"/>
    <dgm:cxn modelId="{FA1CF6E3-8233-4140-B95F-7669B62AA4B1}" type="presParOf" srcId="{4CCA4F98-C0C6-40DC-ACA3-CF27073BB0F9}" destId="{64826651-836D-4D50-811E-C25B0CC53314}" srcOrd="1" destOrd="0" presId="urn:microsoft.com/office/officeart/2005/8/layout/vList6"/>
    <dgm:cxn modelId="{DA31B153-A56C-4296-A3A3-E8C6B4997EBB}" type="presParOf" srcId="{B43579E5-42E0-4E7C-897F-CDF1B51DADB0}" destId="{93D70BAE-A360-432F-9550-3D6E486C8081}" srcOrd="7" destOrd="0" presId="urn:microsoft.com/office/officeart/2005/8/layout/vList6"/>
    <dgm:cxn modelId="{9B7D3DDC-C1A6-47D5-8CDA-AD0A5C20A6F3}" type="presParOf" srcId="{B43579E5-42E0-4E7C-897F-CDF1B51DADB0}" destId="{ED9C4949-D117-49F1-8905-9328A90BB10B}" srcOrd="8" destOrd="0" presId="urn:microsoft.com/office/officeart/2005/8/layout/vList6"/>
    <dgm:cxn modelId="{AEE8DB11-866D-49FA-9C32-C9536DF6E2B4}" type="presParOf" srcId="{ED9C4949-D117-49F1-8905-9328A90BB10B}" destId="{CCAF29A2-14C2-459E-9D44-65E6F018A71C}" srcOrd="0" destOrd="0" presId="urn:microsoft.com/office/officeart/2005/8/layout/vList6"/>
    <dgm:cxn modelId="{62DE1F8A-05DB-4F82-99A8-3154F3B59522}" type="presParOf" srcId="{ED9C4949-D117-49F1-8905-9328A90BB10B}" destId="{89FE68C6-0ABA-40E3-9738-55E4035265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F4E3D0-826D-4C77-A526-DE14FF8CD52D}" type="doc">
      <dgm:prSet loTypeId="urn:microsoft.com/office/officeart/2005/8/layout/matrix1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53AF49-50F7-4C47-9EDC-D558A3651984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нарушения, выявленные в ходе  систематического наблюдения – сведения на сайтах поставщиков не актуализируются, информация о деятельности организации как о поставщике социальных услуг находится с трудом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ED15CC-D3CF-4306-A6E3-E1C38AB84647}" type="parTrans" cxnId="{BB46FBB1-8687-40B2-855A-226FEAEC7A00}">
      <dgm:prSet/>
      <dgm:spPr/>
      <dgm:t>
        <a:bodyPr/>
        <a:lstStyle/>
        <a:p>
          <a:endParaRPr lang="ru-RU"/>
        </a:p>
      </dgm:t>
    </dgm:pt>
    <dgm:pt modelId="{078E0A1B-D99A-4B62-88F6-5C8B1FE4A7DD}" type="sibTrans" cxnId="{BB46FBB1-8687-40B2-855A-226FEAEC7A00}">
      <dgm:prSet/>
      <dgm:spPr/>
      <dgm:t>
        <a:bodyPr/>
        <a:lstStyle/>
        <a:p>
          <a:endParaRPr lang="ru-RU"/>
        </a:p>
      </dgm:t>
    </dgm:pt>
    <dgm:pt modelId="{8F523F93-E8DB-4319-B637-3AAAAF43B9CB}">
      <dgm:prSet phldrT="[Текст]" custT="1"/>
      <dgm:spPr/>
      <dgm:t>
        <a:bodyPr/>
        <a:lstStyle/>
        <a:p>
          <a:pPr algn="ctr"/>
          <a:r>
            <a:rPr lang="ru-RU" sz="1200" dirty="0" smtClean="0"/>
            <a:t>отсутствует возможность выражения мнений получателями социальных услуг о качестве оказания услуг организациями социального обслуживания – наличие на сайте возможности обратной связи с получателями услуг подачи электронного обращения (жалобы, предложения), анкеты для опроса граждан или гиперссылки на нее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131D56-9634-43C8-9E34-03F907392904}" type="parTrans" cxnId="{3F496B99-D120-49E6-8DE2-18BCDCD1C84B}">
      <dgm:prSet/>
      <dgm:spPr/>
      <dgm:t>
        <a:bodyPr/>
        <a:lstStyle/>
        <a:p>
          <a:endParaRPr lang="ru-RU"/>
        </a:p>
      </dgm:t>
    </dgm:pt>
    <dgm:pt modelId="{AD81B2BB-7956-4C49-95C3-6CB2CD35F3E3}" type="sibTrans" cxnId="{3F496B99-D120-49E6-8DE2-18BCDCD1C84B}">
      <dgm:prSet/>
      <dgm:spPr/>
      <dgm:t>
        <a:bodyPr/>
        <a:lstStyle/>
        <a:p>
          <a:endParaRPr lang="ru-RU"/>
        </a:p>
      </dgm:t>
    </dgm:pt>
    <dgm:pt modelId="{4E5BA2E8-94F9-4745-B4F2-6EEC90E53729}">
      <dgm:prSet phldrT="[Текст]" custT="1"/>
      <dgm:spPr/>
      <dgm:t>
        <a:bodyPr/>
        <a:lstStyle/>
        <a:p>
          <a:r>
            <a:rPr lang="ru-RU" sz="1200" dirty="0" smtClean="0"/>
            <a:t>нет ссылки на федеральную информационную систему «Единый портал государственных и муниципальных услуг (функций)», ссылки на официальные сайты Минтруда России,  Мэра Москвы, ДТСЗН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65CECD-CA22-42A1-829D-08247C08B49D}" type="parTrans" cxnId="{802CF4C0-C45D-4243-949B-E1608BB60F46}">
      <dgm:prSet/>
      <dgm:spPr/>
      <dgm:t>
        <a:bodyPr/>
        <a:lstStyle/>
        <a:p>
          <a:endParaRPr lang="ru-RU"/>
        </a:p>
      </dgm:t>
    </dgm:pt>
    <dgm:pt modelId="{3E5C6CD2-AFD0-4EAE-827F-9CB81D761C16}" type="sibTrans" cxnId="{802CF4C0-C45D-4243-949B-E1608BB60F46}">
      <dgm:prSet/>
      <dgm:spPr/>
      <dgm:t>
        <a:bodyPr/>
        <a:lstStyle/>
        <a:p>
          <a:endParaRPr lang="ru-RU"/>
        </a:p>
      </dgm:t>
    </dgm:pt>
    <dgm:pt modelId="{6F1D5281-63DE-4296-AE54-CD5F6EE75258}">
      <dgm:prSet custT="1"/>
      <dgm:spPr/>
      <dgm:t>
        <a:bodyPr/>
        <a:lstStyle/>
        <a:p>
          <a:pPr algn="l"/>
          <a:r>
            <a:rPr lang="ru-RU" sz="1200" dirty="0" smtClean="0"/>
            <a:t>отсутствует информация о численности получателей социальных услуг по формам социального обслуживания и видам социальных услуг за счет бюджетных ассигнований, за плату, частичную плату за счет средств физических лиц и (или) юридических лиц; о количестве свободных мест для приема получателей социальных услуг по формам социального обслуживания, финансируемых за счет бюджетных ассигнований, за плату, частичную плату в соответствии с договорами о предоставлении социальных услуг за счет средств физических лиц и (или) юридических лиц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3307B-368E-49DD-A319-96B7FA7DE8AE}" type="parTrans" cxnId="{77BFF37F-2218-4F08-897F-F8F2BC0A6ED7}">
      <dgm:prSet/>
      <dgm:spPr/>
      <dgm:t>
        <a:bodyPr/>
        <a:lstStyle/>
        <a:p>
          <a:endParaRPr lang="ru-RU"/>
        </a:p>
      </dgm:t>
    </dgm:pt>
    <dgm:pt modelId="{EA19BA68-61A0-4217-B860-7D3080DFE203}" type="sibTrans" cxnId="{77BFF37F-2218-4F08-897F-F8F2BC0A6ED7}">
      <dgm:prSet/>
      <dgm:spPr/>
      <dgm:t>
        <a:bodyPr/>
        <a:lstStyle/>
        <a:p>
          <a:endParaRPr lang="ru-RU"/>
        </a:p>
      </dgm:t>
    </dgm:pt>
    <dgm:pt modelId="{703E480C-0303-417B-B1E5-8AA09B64AD77}">
      <dgm:prSet custT="1"/>
      <dgm:spPr/>
      <dgm:t>
        <a:bodyPr/>
        <a:lstStyle/>
        <a:p>
          <a:r>
            <a:rPr lang="ru-RU" sz="1200" dirty="0" smtClean="0"/>
            <a:t>отсутствует информация о порядке и об условиях предоставления социальных услуг бесплатно и за плату по видам социальных услуг и формам социального обслуживания, в том числе о перечне социальных услуг, предоставляемых поставщиком социальных услуг – перечень неполный, тарифы не утверждены руководителем организации, отсутствуют дополнительные платные услуги и тарифы на них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CFD85-4D1A-4C10-8C0D-D58688A7C1DC}" type="parTrans" cxnId="{175EE329-46D4-40C6-A0D6-53705CA0CB02}">
      <dgm:prSet/>
      <dgm:spPr/>
      <dgm:t>
        <a:bodyPr/>
        <a:lstStyle/>
        <a:p>
          <a:endParaRPr lang="ru-RU"/>
        </a:p>
      </dgm:t>
    </dgm:pt>
    <dgm:pt modelId="{7299FAD7-64BB-44FF-93A5-4C821E86E4BA}" type="sibTrans" cxnId="{175EE329-46D4-40C6-A0D6-53705CA0CB02}">
      <dgm:prSet/>
      <dgm:spPr/>
      <dgm:t>
        <a:bodyPr/>
        <a:lstStyle/>
        <a:p>
          <a:endParaRPr lang="ru-RU"/>
        </a:p>
      </dgm:t>
    </dgm:pt>
    <dgm:pt modelId="{D6E3CF1F-E112-4E6B-8651-B47005B2F399}">
      <dgm:prSet/>
      <dgm:spPr/>
      <dgm:t>
        <a:bodyPr/>
        <a:lstStyle/>
        <a:p>
          <a:endParaRPr lang="ru-RU" dirty="0"/>
        </a:p>
      </dgm:t>
    </dgm:pt>
    <dgm:pt modelId="{CA3DC17E-B412-46BE-B411-0E84E0BF8312}" type="parTrans" cxnId="{3810BB34-C964-4E28-8625-EB96C8876C8F}">
      <dgm:prSet/>
      <dgm:spPr/>
      <dgm:t>
        <a:bodyPr/>
        <a:lstStyle/>
        <a:p>
          <a:endParaRPr lang="ru-RU"/>
        </a:p>
      </dgm:t>
    </dgm:pt>
    <dgm:pt modelId="{28966104-5957-4B2A-AFB5-C3C50220B0D7}" type="sibTrans" cxnId="{3810BB34-C964-4E28-8625-EB96C8876C8F}">
      <dgm:prSet/>
      <dgm:spPr/>
      <dgm:t>
        <a:bodyPr/>
        <a:lstStyle/>
        <a:p>
          <a:endParaRPr lang="ru-RU"/>
        </a:p>
      </dgm:t>
    </dgm:pt>
    <dgm:pt modelId="{49B007D4-92B4-4263-801D-76E336EE60C2}" type="pres">
      <dgm:prSet presAssocID="{32F4E3D0-826D-4C77-A526-DE14FF8CD52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00E669-EE6A-4BFA-974F-ED3EF059BE91}" type="pres">
      <dgm:prSet presAssocID="{32F4E3D0-826D-4C77-A526-DE14FF8CD52D}" presName="matrix" presStyleCnt="0"/>
      <dgm:spPr/>
    </dgm:pt>
    <dgm:pt modelId="{D8BDB370-872A-414D-BB1F-C446B2B613CE}" type="pres">
      <dgm:prSet presAssocID="{32F4E3D0-826D-4C77-A526-DE14FF8CD52D}" presName="tile1" presStyleLbl="node1" presStyleIdx="0" presStyleCnt="4" custScaleX="110658" custLinFactNeighborX="1471" custLinFactNeighborY="1022"/>
      <dgm:spPr/>
      <dgm:t>
        <a:bodyPr/>
        <a:lstStyle/>
        <a:p>
          <a:endParaRPr lang="ru-RU"/>
        </a:p>
      </dgm:t>
    </dgm:pt>
    <dgm:pt modelId="{E9415CE9-59AC-464C-B909-D8AD78DD199D}" type="pres">
      <dgm:prSet presAssocID="{32F4E3D0-826D-4C77-A526-DE14FF8CD52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37E53-182D-41DA-8F03-0721F09FBB8F}" type="pres">
      <dgm:prSet presAssocID="{32F4E3D0-826D-4C77-A526-DE14FF8CD52D}" presName="tile2" presStyleLbl="node1" presStyleIdx="1" presStyleCnt="4" custScaleX="88428"/>
      <dgm:spPr/>
      <dgm:t>
        <a:bodyPr/>
        <a:lstStyle/>
        <a:p>
          <a:endParaRPr lang="ru-RU"/>
        </a:p>
      </dgm:t>
    </dgm:pt>
    <dgm:pt modelId="{3F95AD74-F549-4545-8F58-F7CCF3680521}" type="pres">
      <dgm:prSet presAssocID="{32F4E3D0-826D-4C77-A526-DE14FF8CD52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3D3418-C86A-452F-9FFB-3435FBCF12BC}" type="pres">
      <dgm:prSet presAssocID="{32F4E3D0-826D-4C77-A526-DE14FF8CD52D}" presName="tile3" presStyleLbl="node1" presStyleIdx="2" presStyleCnt="4" custScaleX="106799" custScaleY="103390" custLinFactNeighborX="735" custLinFactNeighborY="1607"/>
      <dgm:spPr/>
      <dgm:t>
        <a:bodyPr/>
        <a:lstStyle/>
        <a:p>
          <a:endParaRPr lang="ru-RU"/>
        </a:p>
      </dgm:t>
    </dgm:pt>
    <dgm:pt modelId="{41BD174B-3A18-4A06-9547-C3BE68615466}" type="pres">
      <dgm:prSet presAssocID="{32F4E3D0-826D-4C77-A526-DE14FF8CD52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5E9A6A-F907-4249-A00E-D22B303E8514}" type="pres">
      <dgm:prSet presAssocID="{32F4E3D0-826D-4C77-A526-DE14FF8CD52D}" presName="tile4" presStyleLbl="node1" presStyleIdx="3" presStyleCnt="4" custScaleX="89037"/>
      <dgm:spPr/>
      <dgm:t>
        <a:bodyPr/>
        <a:lstStyle/>
        <a:p>
          <a:endParaRPr lang="ru-RU"/>
        </a:p>
      </dgm:t>
    </dgm:pt>
    <dgm:pt modelId="{EE152F65-E76A-4784-B0B8-D6DD27F32D43}" type="pres">
      <dgm:prSet presAssocID="{32F4E3D0-826D-4C77-A526-DE14FF8CD52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C74F23-5C7C-4FFA-8C37-5AD44D5B04A8}" type="pres">
      <dgm:prSet presAssocID="{32F4E3D0-826D-4C77-A526-DE14FF8CD52D}" presName="centerTile" presStyleLbl="fgShp" presStyleIdx="0" presStyleCnt="1" custScaleX="181373" custScaleY="101695" custLinFactNeighborX="2451" custLinFactNeighborY="-2033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41F2113-4070-4257-AD1D-A1D22D80166C}" type="presOf" srcId="{8F523F93-E8DB-4319-B637-3AAAAF43B9CB}" destId="{E9415CE9-59AC-464C-B909-D8AD78DD199D}" srcOrd="1" destOrd="0" presId="urn:microsoft.com/office/officeart/2005/8/layout/matrix1"/>
    <dgm:cxn modelId="{BB46FBB1-8687-40B2-855A-226FEAEC7A00}" srcId="{32F4E3D0-826D-4C77-A526-DE14FF8CD52D}" destId="{0953AF49-50F7-4C47-9EDC-D558A3651984}" srcOrd="0" destOrd="0" parTransId="{D8ED15CC-D3CF-4306-A6E3-E1C38AB84647}" sibTransId="{078E0A1B-D99A-4B62-88F6-5C8B1FE4A7DD}"/>
    <dgm:cxn modelId="{7F17717D-AD76-454B-A678-563FD194F6D3}" type="presOf" srcId="{0953AF49-50F7-4C47-9EDC-D558A3651984}" destId="{6CC74F23-5C7C-4FFA-8C37-5AD44D5B04A8}" srcOrd="0" destOrd="0" presId="urn:microsoft.com/office/officeart/2005/8/layout/matrix1"/>
    <dgm:cxn modelId="{77BFF37F-2218-4F08-897F-F8F2BC0A6ED7}" srcId="{0953AF49-50F7-4C47-9EDC-D558A3651984}" destId="{6F1D5281-63DE-4296-AE54-CD5F6EE75258}" srcOrd="2" destOrd="0" parTransId="{72B3307B-368E-49DD-A319-96B7FA7DE8AE}" sibTransId="{EA19BA68-61A0-4217-B860-7D3080DFE203}"/>
    <dgm:cxn modelId="{C9FC93AF-210E-494A-911F-F088CCBFB550}" type="presOf" srcId="{6F1D5281-63DE-4296-AE54-CD5F6EE75258}" destId="{41BD174B-3A18-4A06-9547-C3BE68615466}" srcOrd="1" destOrd="0" presId="urn:microsoft.com/office/officeart/2005/8/layout/matrix1"/>
    <dgm:cxn modelId="{802CF4C0-C45D-4243-949B-E1608BB60F46}" srcId="{0953AF49-50F7-4C47-9EDC-D558A3651984}" destId="{4E5BA2E8-94F9-4745-B4F2-6EEC90E53729}" srcOrd="1" destOrd="0" parTransId="{5265CECD-CA22-42A1-829D-08247C08B49D}" sibTransId="{3E5C6CD2-AFD0-4EAE-827F-9CB81D761C16}"/>
    <dgm:cxn modelId="{7C5CCEC5-611E-4A5F-B5A6-59B18B3C0F8E}" type="presOf" srcId="{703E480C-0303-417B-B1E5-8AA09B64AD77}" destId="{EE152F65-E76A-4784-B0B8-D6DD27F32D43}" srcOrd="1" destOrd="0" presId="urn:microsoft.com/office/officeart/2005/8/layout/matrix1"/>
    <dgm:cxn modelId="{6F8D3392-6AF1-44B9-92D9-24A6103E88EB}" type="presOf" srcId="{4E5BA2E8-94F9-4745-B4F2-6EEC90E53729}" destId="{3F95AD74-F549-4545-8F58-F7CCF3680521}" srcOrd="1" destOrd="0" presId="urn:microsoft.com/office/officeart/2005/8/layout/matrix1"/>
    <dgm:cxn modelId="{D235A816-D33F-4E0B-988C-0B9C549176F9}" type="presOf" srcId="{4E5BA2E8-94F9-4745-B4F2-6EEC90E53729}" destId="{1BA37E53-182D-41DA-8F03-0721F09FBB8F}" srcOrd="0" destOrd="0" presId="urn:microsoft.com/office/officeart/2005/8/layout/matrix1"/>
    <dgm:cxn modelId="{3810BB34-C964-4E28-8625-EB96C8876C8F}" srcId="{0953AF49-50F7-4C47-9EDC-D558A3651984}" destId="{D6E3CF1F-E112-4E6B-8651-B47005B2F399}" srcOrd="4" destOrd="0" parTransId="{CA3DC17E-B412-46BE-B411-0E84E0BF8312}" sibTransId="{28966104-5957-4B2A-AFB5-C3C50220B0D7}"/>
    <dgm:cxn modelId="{D906EFEF-5FFB-4EED-A185-83AC38624980}" type="presOf" srcId="{6F1D5281-63DE-4296-AE54-CD5F6EE75258}" destId="{633D3418-C86A-452F-9FFB-3435FBCF12BC}" srcOrd="0" destOrd="0" presId="urn:microsoft.com/office/officeart/2005/8/layout/matrix1"/>
    <dgm:cxn modelId="{3F496B99-D120-49E6-8DE2-18BCDCD1C84B}" srcId="{0953AF49-50F7-4C47-9EDC-D558A3651984}" destId="{8F523F93-E8DB-4319-B637-3AAAAF43B9CB}" srcOrd="0" destOrd="0" parTransId="{D0131D56-9634-43C8-9E34-03F907392904}" sibTransId="{AD81B2BB-7956-4C49-95C3-6CB2CD35F3E3}"/>
    <dgm:cxn modelId="{4B13297B-7B62-4F71-AA44-71B4FC94E608}" type="presOf" srcId="{32F4E3D0-826D-4C77-A526-DE14FF8CD52D}" destId="{49B007D4-92B4-4263-801D-76E336EE60C2}" srcOrd="0" destOrd="0" presId="urn:microsoft.com/office/officeart/2005/8/layout/matrix1"/>
    <dgm:cxn modelId="{175EE329-46D4-40C6-A0D6-53705CA0CB02}" srcId="{0953AF49-50F7-4C47-9EDC-D558A3651984}" destId="{703E480C-0303-417B-B1E5-8AA09B64AD77}" srcOrd="3" destOrd="0" parTransId="{813CFD85-4D1A-4C10-8C0D-D58688A7C1DC}" sibTransId="{7299FAD7-64BB-44FF-93A5-4C821E86E4BA}"/>
    <dgm:cxn modelId="{406BAEAC-6823-40C3-89E3-EEFDFC9DF52B}" type="presOf" srcId="{703E480C-0303-417B-B1E5-8AA09B64AD77}" destId="{F45E9A6A-F907-4249-A00E-D22B303E8514}" srcOrd="0" destOrd="0" presId="urn:microsoft.com/office/officeart/2005/8/layout/matrix1"/>
    <dgm:cxn modelId="{B0655C1A-1251-46B4-B1BC-6F1DA83B2BC7}" type="presOf" srcId="{8F523F93-E8DB-4319-B637-3AAAAF43B9CB}" destId="{D8BDB370-872A-414D-BB1F-C446B2B613CE}" srcOrd="0" destOrd="0" presId="urn:microsoft.com/office/officeart/2005/8/layout/matrix1"/>
    <dgm:cxn modelId="{E7917721-0FE5-49DD-879D-8B62374087D8}" type="presParOf" srcId="{49B007D4-92B4-4263-801D-76E336EE60C2}" destId="{2800E669-EE6A-4BFA-974F-ED3EF059BE91}" srcOrd="0" destOrd="0" presId="urn:microsoft.com/office/officeart/2005/8/layout/matrix1"/>
    <dgm:cxn modelId="{5C65980B-EF05-4563-B75F-26EBED63E2D7}" type="presParOf" srcId="{2800E669-EE6A-4BFA-974F-ED3EF059BE91}" destId="{D8BDB370-872A-414D-BB1F-C446B2B613CE}" srcOrd="0" destOrd="0" presId="urn:microsoft.com/office/officeart/2005/8/layout/matrix1"/>
    <dgm:cxn modelId="{3511B5C0-75A7-4444-B7A0-1C2EA6FCD1C3}" type="presParOf" srcId="{2800E669-EE6A-4BFA-974F-ED3EF059BE91}" destId="{E9415CE9-59AC-464C-B909-D8AD78DD199D}" srcOrd="1" destOrd="0" presId="urn:microsoft.com/office/officeart/2005/8/layout/matrix1"/>
    <dgm:cxn modelId="{19D2FE33-8598-4B57-89FC-AEB9D4252D61}" type="presParOf" srcId="{2800E669-EE6A-4BFA-974F-ED3EF059BE91}" destId="{1BA37E53-182D-41DA-8F03-0721F09FBB8F}" srcOrd="2" destOrd="0" presId="urn:microsoft.com/office/officeart/2005/8/layout/matrix1"/>
    <dgm:cxn modelId="{FAFE6A2A-CBFB-423F-8214-6805277B9DAF}" type="presParOf" srcId="{2800E669-EE6A-4BFA-974F-ED3EF059BE91}" destId="{3F95AD74-F549-4545-8F58-F7CCF3680521}" srcOrd="3" destOrd="0" presId="urn:microsoft.com/office/officeart/2005/8/layout/matrix1"/>
    <dgm:cxn modelId="{7842F0B1-D831-489D-8707-EB389D2CD315}" type="presParOf" srcId="{2800E669-EE6A-4BFA-974F-ED3EF059BE91}" destId="{633D3418-C86A-452F-9FFB-3435FBCF12BC}" srcOrd="4" destOrd="0" presId="urn:microsoft.com/office/officeart/2005/8/layout/matrix1"/>
    <dgm:cxn modelId="{79F09484-F215-45BD-A3B3-0E91D2FFCEB6}" type="presParOf" srcId="{2800E669-EE6A-4BFA-974F-ED3EF059BE91}" destId="{41BD174B-3A18-4A06-9547-C3BE68615466}" srcOrd="5" destOrd="0" presId="urn:microsoft.com/office/officeart/2005/8/layout/matrix1"/>
    <dgm:cxn modelId="{DC68FE76-0B40-4F14-B2C6-183595784BC4}" type="presParOf" srcId="{2800E669-EE6A-4BFA-974F-ED3EF059BE91}" destId="{F45E9A6A-F907-4249-A00E-D22B303E8514}" srcOrd="6" destOrd="0" presId="urn:microsoft.com/office/officeart/2005/8/layout/matrix1"/>
    <dgm:cxn modelId="{660B0E7C-DF6F-473E-8AF6-74B05667F598}" type="presParOf" srcId="{2800E669-EE6A-4BFA-974F-ED3EF059BE91}" destId="{EE152F65-E76A-4784-B0B8-D6DD27F32D43}" srcOrd="7" destOrd="0" presId="urn:microsoft.com/office/officeart/2005/8/layout/matrix1"/>
    <dgm:cxn modelId="{96D122B3-0606-42F5-8FCD-B04630634482}" type="presParOf" srcId="{49B007D4-92B4-4263-801D-76E336EE60C2}" destId="{6CC74F23-5C7C-4FFA-8C37-5AD44D5B04A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787A47-A608-4677-B569-D0AA48623DD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F88E5-C979-4A0B-A763-8BDA4C436C78}">
      <dgm:prSet phldrT="[Текст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управления рисками</a:t>
          </a:r>
          <a:r>
            <a:rPr lang="ru-RU" sz="1200" dirty="0" smtClean="0">
              <a:solidFill>
                <a:schemeClr val="tx1"/>
              </a:solidFill>
            </a:rPr>
            <a:t> причинения вреда (ущерба)</a:t>
          </a:r>
          <a:r>
            <a:rPr lang="ru-RU" sz="1200" dirty="0" smtClean="0"/>
            <a:t>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3F3366-18B7-42BE-8764-819C9CC9236F}" type="parTrans" cxnId="{EDB5DCC5-6D29-4051-B227-4728BE47323A}">
      <dgm:prSet/>
      <dgm:spPr/>
      <dgm:t>
        <a:bodyPr/>
        <a:lstStyle/>
        <a:p>
          <a:endParaRPr lang="ru-RU"/>
        </a:p>
      </dgm:t>
    </dgm:pt>
    <dgm:pt modelId="{A687A67B-3E9E-4369-8646-8F050CD5CE74}" type="sibTrans" cxnId="{EDB5DCC5-6D29-4051-B227-4728BE47323A}">
      <dgm:prSet custT="1"/>
      <dgm:spPr>
        <a:solidFill>
          <a:schemeClr val="bg1">
            <a:lumMod val="6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 и предмет контроля утверждается Минтрудом России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253A35-8390-4569-B7A9-11290144B0FC}">
      <dgm:prSet phldrT="[Текст]" custT="1"/>
      <dgm:spPr/>
      <dgm:t>
        <a:bodyPr/>
        <a:lstStyle/>
        <a:p>
          <a:r>
            <a:rPr lang="ru-RU" sz="1200" dirty="0" smtClean="0"/>
            <a:t>определяется выбор профилактических мероприятий и контрольных (надзорных) мероприятий, их содержание (в том числе объем проверяемых обязательных требований), интенсивность и результаты)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7F99FE-072A-4B1A-B6AF-FAFC9C3F818A}" type="parTrans" cxnId="{1DCE87EB-5EFA-4D43-8123-A937D5DC9765}">
      <dgm:prSet/>
      <dgm:spPr/>
      <dgm:t>
        <a:bodyPr/>
        <a:lstStyle/>
        <a:p>
          <a:endParaRPr lang="ru-RU"/>
        </a:p>
      </dgm:t>
    </dgm:pt>
    <dgm:pt modelId="{BEB94583-E3B9-45D9-880E-34C181892A65}" type="sibTrans" cxnId="{1DCE87EB-5EFA-4D43-8123-A937D5DC9765}">
      <dgm:prSet/>
      <dgm:spPr/>
      <dgm:t>
        <a:bodyPr/>
        <a:lstStyle/>
        <a:p>
          <a:endParaRPr lang="ru-RU"/>
        </a:p>
      </dgm:t>
    </dgm:pt>
    <dgm:pt modelId="{66A9C5F1-969D-49B9-80EE-C58A9F70EBE4}">
      <dgm:prSet phldrT="[Текст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</a:rPr>
            <a:t>Перечень индикаторов риска нарушения обязательных требований по региональному контролю и порядок их выявления 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09FF1E-7342-4938-98EF-EACA10BAE5D3}" type="parTrans" cxnId="{B0C5C890-4F8B-430D-920A-EED932C912FC}">
      <dgm:prSet/>
      <dgm:spPr/>
      <dgm:t>
        <a:bodyPr/>
        <a:lstStyle/>
        <a:p>
          <a:endParaRPr lang="ru-RU"/>
        </a:p>
      </dgm:t>
    </dgm:pt>
    <dgm:pt modelId="{270846D7-422C-40B7-A9C1-2AA89C1BEA80}" type="sibTrans" cxnId="{B0C5C890-4F8B-430D-920A-EED932C912FC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Общий </a:t>
          </a:r>
          <a:r>
            <a:rPr lang="ru-RU" sz="1200" b="1" dirty="0" smtClean="0">
              <a:solidFill>
                <a:schemeClr val="tx1"/>
              </a:solidFill>
            </a:rPr>
            <a:t>срок проведения документарной и выездной проверок</a:t>
          </a:r>
          <a:r>
            <a:rPr lang="ru-RU" sz="1200" dirty="0" smtClean="0">
              <a:solidFill>
                <a:schemeClr val="tx1"/>
              </a:solidFill>
            </a:rPr>
            <a:t> сокращается до </a:t>
          </a:r>
          <a:r>
            <a:rPr lang="ru-RU" sz="1200" b="1" dirty="0" smtClean="0">
              <a:solidFill>
                <a:schemeClr val="tx1"/>
              </a:solidFill>
            </a:rPr>
            <a:t>10 рабочих дней 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BCF9F0-AA43-4A6E-AEC3-CA7C9AED047B}">
      <dgm:prSet phldrT="[Текст]" custT="1"/>
      <dgm:spPr/>
      <dgm:t>
        <a:bodyPr/>
        <a:lstStyle/>
        <a:p>
          <a:r>
            <a:rPr lang="ru-RU" sz="1200" b="1" dirty="0" smtClean="0"/>
            <a:t>общие требования</a:t>
          </a:r>
          <a:r>
            <a:rPr lang="ru-RU" sz="1200" dirty="0" smtClean="0"/>
            <a:t> к порядку организации оценки риска причинения вреда (ущерба) при осуществлении </a:t>
          </a:r>
          <a:r>
            <a:rPr lang="ru-RU" sz="1200" b="1" dirty="0" smtClean="0"/>
            <a:t>контроля (надзора) будут установлены Правительством РФ</a:t>
          </a:r>
          <a:r>
            <a:rPr lang="ru-RU" sz="1200" dirty="0" smtClean="0"/>
            <a:t>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06B90-921A-41A5-91F8-6A7F39BCEAEC}" type="parTrans" cxnId="{40FD7333-614E-4364-B499-458B8EB7104F}">
      <dgm:prSet/>
      <dgm:spPr/>
      <dgm:t>
        <a:bodyPr/>
        <a:lstStyle/>
        <a:p>
          <a:endParaRPr lang="ru-RU"/>
        </a:p>
      </dgm:t>
    </dgm:pt>
    <dgm:pt modelId="{F971856C-830B-48AB-8BD4-BA30F9DD3CCC}" type="sibTrans" cxnId="{40FD7333-614E-4364-B499-458B8EB7104F}">
      <dgm:prSet/>
      <dgm:spPr/>
      <dgm:t>
        <a:bodyPr/>
        <a:lstStyle/>
        <a:p>
          <a:endParaRPr lang="ru-RU"/>
        </a:p>
      </dgm:t>
    </dgm:pt>
    <dgm:pt modelId="{0A1B10ED-6BD7-4C66-BB22-79F6A3D4F2AB}">
      <dgm:prSet phldrT="[Текст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1200" b="0" dirty="0" smtClean="0">
              <a:solidFill>
                <a:schemeClr val="tx1"/>
              </a:solidFill>
            </a:rPr>
            <a:t>информационное обеспечение контроля (надзора)</a:t>
          </a:r>
          <a:endParaRPr lang="ru-RU" sz="12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C10463-A98A-4244-B1A0-49C40E4C05C1}" type="parTrans" cxnId="{795786E0-E024-479F-BC83-EB2940DF819A}">
      <dgm:prSet/>
      <dgm:spPr/>
      <dgm:t>
        <a:bodyPr/>
        <a:lstStyle/>
        <a:p>
          <a:endParaRPr lang="ru-RU"/>
        </a:p>
      </dgm:t>
    </dgm:pt>
    <dgm:pt modelId="{BCC9F59F-C720-43F2-8345-E2ECEC3EB371}" type="sibTrans" cxnId="{795786E0-E024-479F-BC83-EB2940DF819A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Сохраняется: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выездная и документарная проверка. </a:t>
          </a:r>
          <a:r>
            <a: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Вводится новое</a:t>
          </a:r>
          <a:r>
            <a: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инспекторский визит</a:t>
          </a:r>
          <a:endParaRPr lang="ru-RU" sz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A8893D-AA8C-4D9C-BDC8-9A14793C9080}">
      <dgm:prSet phldrT="[Текст]" custT="1"/>
      <dgm:spPr/>
      <dgm:t>
        <a:bodyPr/>
        <a:lstStyle/>
        <a:p>
          <a:r>
            <a:rPr lang="ru-RU" sz="1200" b="0" dirty="0" smtClean="0"/>
            <a:t>единый реестр всех видов контроля; реестр контрольных (надзорных) мероприятий; система досудебного обжалования; реестр заключений </a:t>
          </a:r>
          <a:r>
            <a:rPr lang="ru-RU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1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утверждается ПРФ (до 31.12.2022 на бум.)</a:t>
          </a:r>
          <a:endParaRPr lang="ru-RU" sz="11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04EBC1-8A9B-4AA5-8AEB-85E708CE2F0B}" type="parTrans" cxnId="{FF995F6B-FC5B-4F39-AB01-33EC04F5D7F0}">
      <dgm:prSet/>
      <dgm:spPr/>
      <dgm:t>
        <a:bodyPr/>
        <a:lstStyle/>
        <a:p>
          <a:endParaRPr lang="ru-RU"/>
        </a:p>
      </dgm:t>
    </dgm:pt>
    <dgm:pt modelId="{A2331BB5-BA1F-43BA-92D1-67677EACF1E5}" type="sibTrans" cxnId="{FF995F6B-FC5B-4F39-AB01-33EC04F5D7F0}">
      <dgm:prSet/>
      <dgm:spPr/>
      <dgm:t>
        <a:bodyPr/>
        <a:lstStyle/>
        <a:p>
          <a:endParaRPr lang="ru-RU"/>
        </a:p>
      </dgm:t>
    </dgm:pt>
    <dgm:pt modelId="{4935D1C3-AC33-46E0-A7B7-07AE5C6C5332}" type="pres">
      <dgm:prSet presAssocID="{A7787A47-A608-4677-B569-D0AA48623D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C753653-E293-4788-9CAB-564A0A39B579}" type="pres">
      <dgm:prSet presAssocID="{45EF88E5-C979-4A0B-A763-8BDA4C436C78}" presName="composite" presStyleCnt="0"/>
      <dgm:spPr/>
    </dgm:pt>
    <dgm:pt modelId="{8A11EC0F-8BE6-48B9-BE1D-94D418A3B05B}" type="pres">
      <dgm:prSet presAssocID="{45EF88E5-C979-4A0B-A763-8BDA4C436C7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50BFF-C6A2-4926-9938-C5B1D8E3E945}" type="pres">
      <dgm:prSet presAssocID="{45EF88E5-C979-4A0B-A763-8BDA4C436C7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D2DD7-0621-4A09-BF42-086EE3B320E1}" type="pres">
      <dgm:prSet presAssocID="{45EF88E5-C979-4A0B-A763-8BDA4C436C78}" presName="BalanceSpacing" presStyleCnt="0"/>
      <dgm:spPr/>
    </dgm:pt>
    <dgm:pt modelId="{5C56D7D9-4BD6-4759-BD09-7175E15AF16F}" type="pres">
      <dgm:prSet presAssocID="{45EF88E5-C979-4A0B-A763-8BDA4C436C78}" presName="BalanceSpacing1" presStyleCnt="0"/>
      <dgm:spPr/>
    </dgm:pt>
    <dgm:pt modelId="{9ED261E9-D15E-458D-8733-EA89B048B7CD}" type="pres">
      <dgm:prSet presAssocID="{A687A67B-3E9E-4369-8646-8F050CD5CE74}" presName="Accent1Text" presStyleLbl="node1" presStyleIdx="1" presStyleCnt="6" custLinFactNeighborX="-11024" custLinFactNeighborY="-13602"/>
      <dgm:spPr/>
      <dgm:t>
        <a:bodyPr/>
        <a:lstStyle/>
        <a:p>
          <a:endParaRPr lang="ru-RU"/>
        </a:p>
      </dgm:t>
    </dgm:pt>
    <dgm:pt modelId="{78717636-48C1-4932-8D8E-D54C2EEE7FDD}" type="pres">
      <dgm:prSet presAssocID="{A687A67B-3E9E-4369-8646-8F050CD5CE74}" presName="spaceBetweenRectangles" presStyleCnt="0"/>
      <dgm:spPr/>
    </dgm:pt>
    <dgm:pt modelId="{768B0D38-DD14-482D-B71F-ACEF970A9E10}" type="pres">
      <dgm:prSet presAssocID="{66A9C5F1-969D-49B9-80EE-C58A9F70EBE4}" presName="composite" presStyleCnt="0"/>
      <dgm:spPr/>
    </dgm:pt>
    <dgm:pt modelId="{B3A1204B-4713-4157-97D9-3DDE8492D26C}" type="pres">
      <dgm:prSet presAssocID="{66A9C5F1-969D-49B9-80EE-C58A9F70EBE4}" presName="Parent1" presStyleLbl="node1" presStyleIdx="2" presStyleCnt="6" custScaleX="11119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48F10-2A0B-4B30-8016-E46ADF1FA15E}" type="pres">
      <dgm:prSet presAssocID="{66A9C5F1-969D-49B9-80EE-C58A9F70EBE4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B76D4B-11AC-476E-9FFA-662D81A071D3}" type="pres">
      <dgm:prSet presAssocID="{66A9C5F1-969D-49B9-80EE-C58A9F70EBE4}" presName="BalanceSpacing" presStyleCnt="0"/>
      <dgm:spPr/>
    </dgm:pt>
    <dgm:pt modelId="{B31B918A-EBCA-4E26-97D0-29A88875DD10}" type="pres">
      <dgm:prSet presAssocID="{66A9C5F1-969D-49B9-80EE-C58A9F70EBE4}" presName="BalanceSpacing1" presStyleCnt="0"/>
      <dgm:spPr/>
    </dgm:pt>
    <dgm:pt modelId="{699E4763-0185-4483-A84B-47956B5D5F86}" type="pres">
      <dgm:prSet presAssocID="{270846D7-422C-40B7-A9C1-2AA89C1BEA80}" presName="Accent1Text" presStyleLbl="node1" presStyleIdx="3" presStyleCnt="6"/>
      <dgm:spPr/>
      <dgm:t>
        <a:bodyPr/>
        <a:lstStyle/>
        <a:p>
          <a:endParaRPr lang="ru-RU"/>
        </a:p>
      </dgm:t>
    </dgm:pt>
    <dgm:pt modelId="{0105472F-87D8-4A38-B184-2F2D7C7D2A35}" type="pres">
      <dgm:prSet presAssocID="{270846D7-422C-40B7-A9C1-2AA89C1BEA80}" presName="spaceBetweenRectangles" presStyleCnt="0"/>
      <dgm:spPr/>
    </dgm:pt>
    <dgm:pt modelId="{C42CEEBE-7693-40EA-84BC-776B1DC6DB8D}" type="pres">
      <dgm:prSet presAssocID="{0A1B10ED-6BD7-4C66-BB22-79F6A3D4F2AB}" presName="composite" presStyleCnt="0"/>
      <dgm:spPr/>
    </dgm:pt>
    <dgm:pt modelId="{2F6D1DC5-1A5A-46CA-8D95-059E32523924}" type="pres">
      <dgm:prSet presAssocID="{0A1B10ED-6BD7-4C66-BB22-79F6A3D4F2AB}" presName="Parent1" presStyleLbl="node1" presStyleIdx="4" presStyleCnt="6" custScaleX="1182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F5BA9-53A9-4955-9DC7-F9C506476356}" type="pres">
      <dgm:prSet presAssocID="{0A1B10ED-6BD7-4C66-BB22-79F6A3D4F2AB}" presName="Childtext1" presStyleLbl="revTx" presStyleIdx="2" presStyleCnt="3" custLinFactNeighborX="7973" custLinFactNeighborY="-8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1E0CC0-B327-4BDA-85D1-61C60C910FCF}" type="pres">
      <dgm:prSet presAssocID="{0A1B10ED-6BD7-4C66-BB22-79F6A3D4F2AB}" presName="BalanceSpacing" presStyleCnt="0"/>
      <dgm:spPr/>
    </dgm:pt>
    <dgm:pt modelId="{18BB8ADD-5E4E-4903-B9C1-166DEC30C5E0}" type="pres">
      <dgm:prSet presAssocID="{0A1B10ED-6BD7-4C66-BB22-79F6A3D4F2AB}" presName="BalanceSpacing1" presStyleCnt="0"/>
      <dgm:spPr/>
    </dgm:pt>
    <dgm:pt modelId="{3CF2968F-D6B9-44D6-85CD-B2B285B65C1A}" type="pres">
      <dgm:prSet presAssocID="{BCC9F59F-C720-43F2-8345-E2ECEC3EB371}" presName="Accent1Text" presStyleLbl="node1" presStyleIdx="5" presStyleCnt="6" custLinFactNeighborX="-54099" custLinFactNeighborY="-7898"/>
      <dgm:spPr/>
      <dgm:t>
        <a:bodyPr/>
        <a:lstStyle/>
        <a:p>
          <a:endParaRPr lang="ru-RU"/>
        </a:p>
      </dgm:t>
    </dgm:pt>
  </dgm:ptLst>
  <dgm:cxnLst>
    <dgm:cxn modelId="{C01C82B6-8FD3-4C0B-BF5C-35D7237AD433}" type="presOf" srcId="{BCC9F59F-C720-43F2-8345-E2ECEC3EB371}" destId="{3CF2968F-D6B9-44D6-85CD-B2B285B65C1A}" srcOrd="0" destOrd="0" presId="urn:microsoft.com/office/officeart/2008/layout/AlternatingHexagons"/>
    <dgm:cxn modelId="{EDB5DCC5-6D29-4051-B227-4728BE47323A}" srcId="{A7787A47-A608-4677-B569-D0AA48623DDC}" destId="{45EF88E5-C979-4A0B-A763-8BDA4C436C78}" srcOrd="0" destOrd="0" parTransId="{BF3F3366-18B7-42BE-8764-819C9CC9236F}" sibTransId="{A687A67B-3E9E-4369-8646-8F050CD5CE74}"/>
    <dgm:cxn modelId="{A9F6F789-F21E-4C14-8DC7-0B16560C6473}" type="presOf" srcId="{1F253A35-8390-4569-B7A9-11290144B0FC}" destId="{4E950BFF-C6A2-4926-9938-C5B1D8E3E945}" srcOrd="0" destOrd="0" presId="urn:microsoft.com/office/officeart/2008/layout/AlternatingHexagons"/>
    <dgm:cxn modelId="{7B5FBB55-6FA1-4B2E-AB93-2D96EC1ACAFA}" type="presOf" srcId="{0A1B10ED-6BD7-4C66-BB22-79F6A3D4F2AB}" destId="{2F6D1DC5-1A5A-46CA-8D95-059E32523924}" srcOrd="0" destOrd="0" presId="urn:microsoft.com/office/officeart/2008/layout/AlternatingHexagons"/>
    <dgm:cxn modelId="{0BFC157E-C0C7-4DE1-87B9-D43C33A67520}" type="presOf" srcId="{A7787A47-A608-4677-B569-D0AA48623DDC}" destId="{4935D1C3-AC33-46E0-A7B7-07AE5C6C5332}" srcOrd="0" destOrd="0" presId="urn:microsoft.com/office/officeart/2008/layout/AlternatingHexagons"/>
    <dgm:cxn modelId="{136578B2-1CF9-4DE7-AC31-023F3514413F}" type="presOf" srcId="{A687A67B-3E9E-4369-8646-8F050CD5CE74}" destId="{9ED261E9-D15E-458D-8733-EA89B048B7CD}" srcOrd="0" destOrd="0" presId="urn:microsoft.com/office/officeart/2008/layout/AlternatingHexagons"/>
    <dgm:cxn modelId="{40FD7333-614E-4364-B499-458B8EB7104F}" srcId="{66A9C5F1-969D-49B9-80EE-C58A9F70EBE4}" destId="{6BBCF9F0-AA43-4A6E-AEC3-CA7C9AED047B}" srcOrd="0" destOrd="0" parTransId="{BA906B90-921A-41A5-91F8-6A7F39BCEAEC}" sibTransId="{F971856C-830B-48AB-8BD4-BA30F9DD3CCC}"/>
    <dgm:cxn modelId="{795786E0-E024-479F-BC83-EB2940DF819A}" srcId="{A7787A47-A608-4677-B569-D0AA48623DDC}" destId="{0A1B10ED-6BD7-4C66-BB22-79F6A3D4F2AB}" srcOrd="2" destOrd="0" parTransId="{4FC10463-A98A-4244-B1A0-49C40E4C05C1}" sibTransId="{BCC9F59F-C720-43F2-8345-E2ECEC3EB371}"/>
    <dgm:cxn modelId="{6ABF23E0-A517-46C6-A410-D562F72734ED}" type="presOf" srcId="{66A9C5F1-969D-49B9-80EE-C58A9F70EBE4}" destId="{B3A1204B-4713-4157-97D9-3DDE8492D26C}" srcOrd="0" destOrd="0" presId="urn:microsoft.com/office/officeart/2008/layout/AlternatingHexagons"/>
    <dgm:cxn modelId="{B0C5C890-4F8B-430D-920A-EED932C912FC}" srcId="{A7787A47-A608-4677-B569-D0AA48623DDC}" destId="{66A9C5F1-969D-49B9-80EE-C58A9F70EBE4}" srcOrd="1" destOrd="0" parTransId="{ED09FF1E-7342-4938-98EF-EACA10BAE5D3}" sibTransId="{270846D7-422C-40B7-A9C1-2AA89C1BEA80}"/>
    <dgm:cxn modelId="{76E4173F-D7A9-4069-BBDF-93E8DC3AEA79}" type="presOf" srcId="{270846D7-422C-40B7-A9C1-2AA89C1BEA80}" destId="{699E4763-0185-4483-A84B-47956B5D5F86}" srcOrd="0" destOrd="0" presId="urn:microsoft.com/office/officeart/2008/layout/AlternatingHexagons"/>
    <dgm:cxn modelId="{5379B287-81B7-4373-8C59-EB91DC4F0532}" type="presOf" srcId="{7AA8893D-AA8C-4D9C-BDC8-9A14793C9080}" destId="{006F5BA9-53A9-4955-9DC7-F9C506476356}" srcOrd="0" destOrd="0" presId="urn:microsoft.com/office/officeart/2008/layout/AlternatingHexagons"/>
    <dgm:cxn modelId="{B1E10E14-7070-4451-A2C7-223B370749A0}" type="presOf" srcId="{45EF88E5-C979-4A0B-A763-8BDA4C436C78}" destId="{8A11EC0F-8BE6-48B9-BE1D-94D418A3B05B}" srcOrd="0" destOrd="0" presId="urn:microsoft.com/office/officeart/2008/layout/AlternatingHexagons"/>
    <dgm:cxn modelId="{FF995F6B-FC5B-4F39-AB01-33EC04F5D7F0}" srcId="{0A1B10ED-6BD7-4C66-BB22-79F6A3D4F2AB}" destId="{7AA8893D-AA8C-4D9C-BDC8-9A14793C9080}" srcOrd="0" destOrd="0" parTransId="{5704EBC1-8A9B-4AA5-8AEB-85E708CE2F0B}" sibTransId="{A2331BB5-BA1F-43BA-92D1-67677EACF1E5}"/>
    <dgm:cxn modelId="{B94F6345-C36C-455F-A59A-48223B045535}" type="presOf" srcId="{6BBCF9F0-AA43-4A6E-AEC3-CA7C9AED047B}" destId="{D5548F10-2A0B-4B30-8016-E46ADF1FA15E}" srcOrd="0" destOrd="0" presId="urn:microsoft.com/office/officeart/2008/layout/AlternatingHexagons"/>
    <dgm:cxn modelId="{1DCE87EB-5EFA-4D43-8123-A937D5DC9765}" srcId="{45EF88E5-C979-4A0B-A763-8BDA4C436C78}" destId="{1F253A35-8390-4569-B7A9-11290144B0FC}" srcOrd="0" destOrd="0" parTransId="{0D7F99FE-072A-4B1A-B6AF-FAFC9C3F818A}" sibTransId="{BEB94583-E3B9-45D9-880E-34C181892A65}"/>
    <dgm:cxn modelId="{5D9388DE-2C03-4F41-A014-E991374BAAEB}" type="presParOf" srcId="{4935D1C3-AC33-46E0-A7B7-07AE5C6C5332}" destId="{DC753653-E293-4788-9CAB-564A0A39B579}" srcOrd="0" destOrd="0" presId="urn:microsoft.com/office/officeart/2008/layout/AlternatingHexagons"/>
    <dgm:cxn modelId="{DCD65B1F-FE1A-4C3C-8099-E481CCCE144C}" type="presParOf" srcId="{DC753653-E293-4788-9CAB-564A0A39B579}" destId="{8A11EC0F-8BE6-48B9-BE1D-94D418A3B05B}" srcOrd="0" destOrd="0" presId="urn:microsoft.com/office/officeart/2008/layout/AlternatingHexagons"/>
    <dgm:cxn modelId="{0263CF4C-89AD-44FA-ABC7-A934737BFDA2}" type="presParOf" srcId="{DC753653-E293-4788-9CAB-564A0A39B579}" destId="{4E950BFF-C6A2-4926-9938-C5B1D8E3E945}" srcOrd="1" destOrd="0" presId="urn:microsoft.com/office/officeart/2008/layout/AlternatingHexagons"/>
    <dgm:cxn modelId="{8AF1F013-AA5E-42E2-80E2-D61EB28883BB}" type="presParOf" srcId="{DC753653-E293-4788-9CAB-564A0A39B579}" destId="{E21D2DD7-0621-4A09-BF42-086EE3B320E1}" srcOrd="2" destOrd="0" presId="urn:microsoft.com/office/officeart/2008/layout/AlternatingHexagons"/>
    <dgm:cxn modelId="{FFA7471A-96C6-4CB2-A067-F4B620FD90E8}" type="presParOf" srcId="{DC753653-E293-4788-9CAB-564A0A39B579}" destId="{5C56D7D9-4BD6-4759-BD09-7175E15AF16F}" srcOrd="3" destOrd="0" presId="urn:microsoft.com/office/officeart/2008/layout/AlternatingHexagons"/>
    <dgm:cxn modelId="{67B70C56-A0C5-487E-8C2E-255E511C019C}" type="presParOf" srcId="{DC753653-E293-4788-9CAB-564A0A39B579}" destId="{9ED261E9-D15E-458D-8733-EA89B048B7CD}" srcOrd="4" destOrd="0" presId="urn:microsoft.com/office/officeart/2008/layout/AlternatingHexagons"/>
    <dgm:cxn modelId="{85452BF7-5377-4062-AAAA-DF8F7955302B}" type="presParOf" srcId="{4935D1C3-AC33-46E0-A7B7-07AE5C6C5332}" destId="{78717636-48C1-4932-8D8E-D54C2EEE7FDD}" srcOrd="1" destOrd="0" presId="urn:microsoft.com/office/officeart/2008/layout/AlternatingHexagons"/>
    <dgm:cxn modelId="{2B7AF660-E6F2-41CD-94C0-D3E9C2729239}" type="presParOf" srcId="{4935D1C3-AC33-46E0-A7B7-07AE5C6C5332}" destId="{768B0D38-DD14-482D-B71F-ACEF970A9E10}" srcOrd="2" destOrd="0" presId="urn:microsoft.com/office/officeart/2008/layout/AlternatingHexagons"/>
    <dgm:cxn modelId="{3255A8AD-F499-48C2-8F88-4824305AFD63}" type="presParOf" srcId="{768B0D38-DD14-482D-B71F-ACEF970A9E10}" destId="{B3A1204B-4713-4157-97D9-3DDE8492D26C}" srcOrd="0" destOrd="0" presId="urn:microsoft.com/office/officeart/2008/layout/AlternatingHexagons"/>
    <dgm:cxn modelId="{B7BC958D-3637-41F4-BF1A-F3B128ED6C43}" type="presParOf" srcId="{768B0D38-DD14-482D-B71F-ACEF970A9E10}" destId="{D5548F10-2A0B-4B30-8016-E46ADF1FA15E}" srcOrd="1" destOrd="0" presId="urn:microsoft.com/office/officeart/2008/layout/AlternatingHexagons"/>
    <dgm:cxn modelId="{CEF1D8BD-B4E1-402F-A894-F7DEA8C77168}" type="presParOf" srcId="{768B0D38-DD14-482D-B71F-ACEF970A9E10}" destId="{AFB76D4B-11AC-476E-9FFA-662D81A071D3}" srcOrd="2" destOrd="0" presId="urn:microsoft.com/office/officeart/2008/layout/AlternatingHexagons"/>
    <dgm:cxn modelId="{A42AE600-1D71-4F44-8004-737CB8116D3F}" type="presParOf" srcId="{768B0D38-DD14-482D-B71F-ACEF970A9E10}" destId="{B31B918A-EBCA-4E26-97D0-29A88875DD10}" srcOrd="3" destOrd="0" presId="urn:microsoft.com/office/officeart/2008/layout/AlternatingHexagons"/>
    <dgm:cxn modelId="{7BBCF931-9E39-4423-8456-50C7B4DB72A6}" type="presParOf" srcId="{768B0D38-DD14-482D-B71F-ACEF970A9E10}" destId="{699E4763-0185-4483-A84B-47956B5D5F86}" srcOrd="4" destOrd="0" presId="urn:microsoft.com/office/officeart/2008/layout/AlternatingHexagons"/>
    <dgm:cxn modelId="{56597CEB-C897-475B-8737-EF5E7F7727D5}" type="presParOf" srcId="{4935D1C3-AC33-46E0-A7B7-07AE5C6C5332}" destId="{0105472F-87D8-4A38-B184-2F2D7C7D2A35}" srcOrd="3" destOrd="0" presId="urn:microsoft.com/office/officeart/2008/layout/AlternatingHexagons"/>
    <dgm:cxn modelId="{343DC85C-9AEF-4439-8F69-A66F7787D029}" type="presParOf" srcId="{4935D1C3-AC33-46E0-A7B7-07AE5C6C5332}" destId="{C42CEEBE-7693-40EA-84BC-776B1DC6DB8D}" srcOrd="4" destOrd="0" presId="urn:microsoft.com/office/officeart/2008/layout/AlternatingHexagons"/>
    <dgm:cxn modelId="{573B9652-F6FE-428C-82E9-7421FBDE18B7}" type="presParOf" srcId="{C42CEEBE-7693-40EA-84BC-776B1DC6DB8D}" destId="{2F6D1DC5-1A5A-46CA-8D95-059E32523924}" srcOrd="0" destOrd="0" presId="urn:microsoft.com/office/officeart/2008/layout/AlternatingHexagons"/>
    <dgm:cxn modelId="{8EF8B0EE-3333-4BC7-9635-83A92C19ED19}" type="presParOf" srcId="{C42CEEBE-7693-40EA-84BC-776B1DC6DB8D}" destId="{006F5BA9-53A9-4955-9DC7-F9C506476356}" srcOrd="1" destOrd="0" presId="urn:microsoft.com/office/officeart/2008/layout/AlternatingHexagons"/>
    <dgm:cxn modelId="{593146E4-66C0-4E95-8CFA-89811B289D24}" type="presParOf" srcId="{C42CEEBE-7693-40EA-84BC-776B1DC6DB8D}" destId="{551E0CC0-B327-4BDA-85D1-61C60C910FCF}" srcOrd="2" destOrd="0" presId="urn:microsoft.com/office/officeart/2008/layout/AlternatingHexagons"/>
    <dgm:cxn modelId="{4B4726B7-5801-4B19-939D-21CDDB4870F9}" type="presParOf" srcId="{C42CEEBE-7693-40EA-84BC-776B1DC6DB8D}" destId="{18BB8ADD-5E4E-4903-B9C1-166DEC30C5E0}" srcOrd="3" destOrd="0" presId="urn:microsoft.com/office/officeart/2008/layout/AlternatingHexagons"/>
    <dgm:cxn modelId="{E99ED692-1CA8-41C3-940F-14CAEB661327}" type="presParOf" srcId="{C42CEEBE-7693-40EA-84BC-776B1DC6DB8D}" destId="{3CF2968F-D6B9-44D6-85CD-B2B285B65C1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289B2-796B-42F6-91D3-85EBDA0639FD}">
      <dsp:nvSpPr>
        <dsp:cNvPr id="0" name=""/>
        <dsp:cNvSpPr/>
      </dsp:nvSpPr>
      <dsp:spPr>
        <a:xfrm>
          <a:off x="864104" y="0"/>
          <a:ext cx="8097557" cy="5256583"/>
        </a:xfrm>
        <a:prstGeom prst="diamond">
          <a:avLst/>
        </a:prstGeom>
        <a:solidFill>
          <a:srgbClr val="DDDDD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7AD6BA-8AEE-4EE6-B4DD-FC52FEC13B1D}">
      <dsp:nvSpPr>
        <dsp:cNvPr id="0" name=""/>
        <dsp:cNvSpPr/>
      </dsp:nvSpPr>
      <dsp:spPr>
        <a:xfrm>
          <a:off x="144012" y="72008"/>
          <a:ext cx="4142612" cy="496854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5875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Управление организации стационарного социального обслуживания: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</a:t>
          </a:r>
          <a:r>
            <a:rPr lang="ru-RU" sz="1200" strike="sngStrike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Лейкомед</a:t>
          </a: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» апрель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«Культурно-Просветительский центр «Ударник» июнь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Юго-Восток» июнь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Ярославский» июнь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Новокосино» август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Голицыно» август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«Союз» сентябрь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ИП Рубцова Н.И. август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«Забота Шереметьевский» август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АНОКСО «Православный Свято-Софийский социальный дом» сентябрь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«Антарес» март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«Энергия Жизни» октябрь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</a:t>
          </a: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«Премьер </a:t>
          </a:r>
          <a:r>
            <a:rPr lang="ru-RU" sz="1200" strike="sngStrike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Медсервис</a:t>
          </a: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» октябрь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ООО «СГЦ «Опека» ноябрь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346238" y="274234"/>
        <a:ext cx="3738160" cy="4564092"/>
      </dsp:txXfrm>
    </dsp:sp>
    <dsp:sp modelId="{BB130FB7-269B-4D53-A3C1-A1FC8B131C90}">
      <dsp:nvSpPr>
        <dsp:cNvPr id="0" name=""/>
        <dsp:cNvSpPr/>
      </dsp:nvSpPr>
      <dsp:spPr>
        <a:xfrm>
          <a:off x="6770180" y="86051"/>
          <a:ext cx="4247043" cy="137824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5875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>
          <a:glow rad="635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координации сети: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БФ помощи людям с нарушениями развития «Жизненный путь»  апрель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РОО содействия социальной реабилитации лиц с  ограниченными возможностями «Яблочко»  июль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РБОО «Центр лечебной педагогики» октябрь </a:t>
          </a:r>
          <a:endParaRPr lang="ru-RU" sz="12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837460" y="153331"/>
        <a:ext cx="4112483" cy="1243680"/>
      </dsp:txXfrm>
    </dsp:sp>
    <dsp:sp modelId="{CF1EAACF-1FBF-4256-80C4-4E08A854EFE3}">
      <dsp:nvSpPr>
        <dsp:cNvPr id="0" name=""/>
        <dsp:cNvSpPr/>
      </dsp:nvSpPr>
      <dsp:spPr>
        <a:xfrm>
          <a:off x="7128797" y="2577084"/>
          <a:ext cx="3665439" cy="2270388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15875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опеки и попечительства в отношении несовершеннолетних: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«Православный Елизаветинский детский дом (смешанный) для девочек» сентябрь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социального обслуживания "Детская деревня - SOS </a:t>
          </a:r>
          <a:r>
            <a:rPr lang="ru-RU" sz="1200" kern="1200" dirty="0" err="1" smtClean="0">
              <a:solidFill>
                <a:schemeClr val="tx1">
                  <a:lumMod val="85000"/>
                  <a:lumOff val="15000"/>
                </a:schemeClr>
              </a:solidFill>
            </a:rPr>
            <a:t>Томилино</a:t>
          </a: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" сентябрь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- Частное учреждение для детей-сирот и детей, оставшихся без попечения родителей «Пансион семейного воспитания» сентябрь</a:t>
          </a:r>
          <a:endParaRPr lang="ru-RU" sz="1200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7239628" y="2687915"/>
        <a:ext cx="3443777" cy="2048726"/>
      </dsp:txXfrm>
    </dsp:sp>
    <dsp:sp modelId="{3B22AF48-359F-4762-A261-C2BF8DE4D279}">
      <dsp:nvSpPr>
        <dsp:cNvPr id="0" name=""/>
        <dsp:cNvSpPr/>
      </dsp:nvSpPr>
      <dsp:spPr>
        <a:xfrm>
          <a:off x="6912768" y="1728182"/>
          <a:ext cx="4095625" cy="6142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5875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>
          <a:glow rad="101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Управление организации социального обслуживания на дому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strike="sngStrike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ООО «Социальный сервис» июль </a:t>
          </a:r>
          <a:endParaRPr lang="ru-RU" sz="1100" strike="sngStrike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6942751" y="1758165"/>
        <a:ext cx="4035659" cy="554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2BFCC-B23D-4947-9D10-4082886011A8}">
      <dsp:nvSpPr>
        <dsp:cNvPr id="0" name=""/>
        <dsp:cNvSpPr/>
      </dsp:nvSpPr>
      <dsp:spPr>
        <a:xfrm>
          <a:off x="5264250" y="1422984"/>
          <a:ext cx="631096" cy="1382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400"/>
              </a:lnTo>
              <a:lnTo>
                <a:pt x="631096" y="1382400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FD9D7-9B9B-47DE-B9C7-DE67C89F2026}">
      <dsp:nvSpPr>
        <dsp:cNvPr id="0" name=""/>
        <dsp:cNvSpPr/>
      </dsp:nvSpPr>
      <dsp:spPr>
        <a:xfrm>
          <a:off x="3253231" y="1422984"/>
          <a:ext cx="2011019" cy="691596"/>
        </a:xfrm>
        <a:custGeom>
          <a:avLst/>
          <a:gdLst/>
          <a:ahLst/>
          <a:cxnLst/>
          <a:rect l="0" t="0" r="0" b="0"/>
          <a:pathLst>
            <a:path>
              <a:moveTo>
                <a:pt x="2011019" y="0"/>
              </a:moveTo>
              <a:lnTo>
                <a:pt x="2011019" y="691596"/>
              </a:lnTo>
              <a:lnTo>
                <a:pt x="0" y="691596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27F26-C60A-47D2-B6E8-21D249EAB510}">
      <dsp:nvSpPr>
        <dsp:cNvPr id="0" name=""/>
        <dsp:cNvSpPr/>
      </dsp:nvSpPr>
      <dsp:spPr>
        <a:xfrm>
          <a:off x="5264250" y="432045"/>
          <a:ext cx="4247227" cy="990938"/>
        </a:xfrm>
        <a:custGeom>
          <a:avLst/>
          <a:gdLst/>
          <a:ahLst/>
          <a:cxnLst/>
          <a:rect l="0" t="0" r="0" b="0"/>
          <a:pathLst>
            <a:path>
              <a:moveTo>
                <a:pt x="0" y="990938"/>
              </a:moveTo>
              <a:lnTo>
                <a:pt x="4247227" y="0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E8874-0085-4AF4-8FE6-1EFFC342B871}">
      <dsp:nvSpPr>
        <dsp:cNvPr id="0" name=""/>
        <dsp:cNvSpPr/>
      </dsp:nvSpPr>
      <dsp:spPr>
        <a:xfrm>
          <a:off x="5264250" y="1422984"/>
          <a:ext cx="186111" cy="2836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1414"/>
              </a:lnTo>
              <a:lnTo>
                <a:pt x="186111" y="2521414"/>
              </a:lnTo>
              <a:lnTo>
                <a:pt x="186111" y="2836141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78621-0B8E-45D0-8E02-DD056350723A}">
      <dsp:nvSpPr>
        <dsp:cNvPr id="0" name=""/>
        <dsp:cNvSpPr/>
      </dsp:nvSpPr>
      <dsp:spPr>
        <a:xfrm>
          <a:off x="1994996" y="1422984"/>
          <a:ext cx="3269253" cy="2690966"/>
        </a:xfrm>
        <a:custGeom>
          <a:avLst/>
          <a:gdLst/>
          <a:ahLst/>
          <a:cxnLst/>
          <a:rect l="0" t="0" r="0" b="0"/>
          <a:pathLst>
            <a:path>
              <a:moveTo>
                <a:pt x="3269253" y="0"/>
              </a:moveTo>
              <a:lnTo>
                <a:pt x="3269253" y="2376239"/>
              </a:lnTo>
              <a:lnTo>
                <a:pt x="0" y="2376239"/>
              </a:lnTo>
              <a:lnTo>
                <a:pt x="0" y="2690966"/>
              </a:lnTo>
            </a:path>
          </a:pathLst>
        </a:custGeom>
        <a:noFill/>
        <a:ln w="15875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93C7F-FD76-4E1B-8549-5210C598EEF5}">
      <dsp:nvSpPr>
        <dsp:cNvPr id="0" name=""/>
        <dsp:cNvSpPr/>
      </dsp:nvSpPr>
      <dsp:spPr>
        <a:xfrm>
          <a:off x="3961675" y="74152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о проверке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(+ копия приказа о проверке)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1675" y="74152"/>
        <a:ext cx="2605150" cy="1348831"/>
      </dsp:txXfrm>
    </dsp:sp>
    <dsp:sp modelId="{E050E450-1CB1-4891-8F25-514311F09E98}">
      <dsp:nvSpPr>
        <dsp:cNvPr id="0" name=""/>
        <dsp:cNvSpPr/>
      </dsp:nvSpPr>
      <dsp:spPr>
        <a:xfrm>
          <a:off x="4608513" y="1368151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позднее чем за три рабочих дня до начала ее проведения, внеплановая 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прокуратуры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08513" y="1368151"/>
        <a:ext cx="2344635" cy="449610"/>
      </dsp:txXfrm>
    </dsp:sp>
    <dsp:sp modelId="{13DB9729-C0F1-4CB7-9304-B187F1CC2068}">
      <dsp:nvSpPr>
        <dsp:cNvPr id="0" name=""/>
        <dsp:cNvSpPr/>
      </dsp:nvSpPr>
      <dsp:spPr>
        <a:xfrm>
          <a:off x="692421" y="4113950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</a:t>
          </a:r>
          <a:r>
            <a:rPr lang="ru-RU" sz="1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может проводиться только должностным лицом указанным в приказе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2421" y="4113950"/>
        <a:ext cx="2605150" cy="1348831"/>
      </dsp:txXfrm>
    </dsp:sp>
    <dsp:sp modelId="{5A28F153-FCBC-4ABA-BB4E-3D502BA7207F}">
      <dsp:nvSpPr>
        <dsp:cNvPr id="0" name=""/>
        <dsp:cNvSpPr/>
      </dsp:nvSpPr>
      <dsp:spPr>
        <a:xfrm>
          <a:off x="1173697" y="5308216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течении всего срока проверки</a:t>
          </a:r>
          <a:endParaRPr lang="ru-RU" sz="1200" kern="1200" dirty="0"/>
        </a:p>
      </dsp:txBody>
      <dsp:txXfrm>
        <a:off x="1173697" y="5308216"/>
        <a:ext cx="2344635" cy="449610"/>
      </dsp:txXfrm>
    </dsp:sp>
    <dsp:sp modelId="{2A237802-30AB-43FF-A965-C7609C54849E}">
      <dsp:nvSpPr>
        <dsp:cNvPr id="0" name=""/>
        <dsp:cNvSpPr/>
      </dsp:nvSpPr>
      <dsp:spPr>
        <a:xfrm>
          <a:off x="4147787" y="4259125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проверяющие не вправе  требовать документы, осматривать помещения, не относящиеся к объекту проверки или требовать документы до даты проверки или после срока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47787" y="4259125"/>
        <a:ext cx="2605150" cy="1348831"/>
      </dsp:txXfrm>
    </dsp:sp>
    <dsp:sp modelId="{F3B3A100-37AB-4075-B3C5-D408D16A657A}">
      <dsp:nvSpPr>
        <dsp:cNvPr id="0" name=""/>
        <dsp:cNvSpPr/>
      </dsp:nvSpPr>
      <dsp:spPr>
        <a:xfrm>
          <a:off x="4668817" y="5308216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в течении всего срока проверки</a:t>
          </a:r>
          <a:endParaRPr lang="ru-RU" sz="1200" kern="1200" dirty="0"/>
        </a:p>
      </dsp:txBody>
      <dsp:txXfrm>
        <a:off x="4668817" y="5308216"/>
        <a:ext cx="2344635" cy="449610"/>
      </dsp:txXfrm>
    </dsp:sp>
    <dsp:sp modelId="{3A3727BA-71D9-43E6-83D3-1730EEB959F6}">
      <dsp:nvSpPr>
        <dsp:cNvPr id="0" name=""/>
        <dsp:cNvSpPr/>
      </dsp:nvSpPr>
      <dsp:spPr>
        <a:xfrm>
          <a:off x="8208902" y="432045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Форма приказа, акт проверки утверждены приказом Минэкономразвития России от 30.04.2009 № 14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208902" y="432045"/>
        <a:ext cx="2605150" cy="1348831"/>
      </dsp:txXfrm>
    </dsp:sp>
    <dsp:sp modelId="{8B84A85E-8EEB-48FD-9A70-419B97009798}">
      <dsp:nvSpPr>
        <dsp:cNvPr id="0" name=""/>
        <dsp:cNvSpPr/>
      </dsp:nvSpPr>
      <dsp:spPr>
        <a:xfrm>
          <a:off x="7776861" y="5112568"/>
          <a:ext cx="2344635" cy="449610"/>
        </a:xfrm>
        <a:prstGeom prst="rect">
          <a:avLst/>
        </a:prstGeom>
        <a:solidFill>
          <a:srgbClr val="0070C0">
            <a:alpha val="90000"/>
          </a:srgb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Недействительность результатов: грубые нарушения ст. 20 294-ФЗ</a:t>
          </a:r>
          <a:endParaRPr lang="ru-RU" sz="1200" kern="1200" dirty="0"/>
        </a:p>
      </dsp:txBody>
      <dsp:txXfrm>
        <a:off x="7776861" y="5112568"/>
        <a:ext cx="2344635" cy="449610"/>
      </dsp:txXfrm>
    </dsp:sp>
    <dsp:sp modelId="{EFEEF47C-4D91-4D8A-9F13-B3A435AC7B30}">
      <dsp:nvSpPr>
        <dsp:cNvPr id="0" name=""/>
        <dsp:cNvSpPr/>
      </dsp:nvSpPr>
      <dsp:spPr>
        <a:xfrm>
          <a:off x="648080" y="1440165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Обязательное ознакомление: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руководителя с копией приказа, заверенной печатью;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с полномочиями проверяющих, их удостоверениями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8080" y="1440165"/>
        <a:ext cx="2605150" cy="1348831"/>
      </dsp:txXfrm>
    </dsp:sp>
    <dsp:sp modelId="{DF5DDAAA-C759-4C99-B5AE-BF0D2BE0037E}">
      <dsp:nvSpPr>
        <dsp:cNvPr id="0" name=""/>
        <dsp:cNvSpPr/>
      </dsp:nvSpPr>
      <dsp:spPr>
        <a:xfrm>
          <a:off x="1587229" y="3096180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день проверки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87229" y="3096180"/>
        <a:ext cx="2344635" cy="449610"/>
      </dsp:txXfrm>
    </dsp:sp>
    <dsp:sp modelId="{09F2B325-8AE1-4C2B-BFC3-4ABD7F81D15D}">
      <dsp:nvSpPr>
        <dsp:cNvPr id="0" name=""/>
        <dsp:cNvSpPr/>
      </dsp:nvSpPr>
      <dsp:spPr>
        <a:xfrm>
          <a:off x="5895347" y="2130969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190335" numCol="1" spcCol="1270" anchor="ctr" anchorCtr="0">
          <a:noAutofit/>
        </a:bodyPr>
        <a:lstStyle/>
        <a:p>
          <a:pPr lvl="0" algn="ctr" defTabSz="533400">
            <a:spcBef>
              <a:spcPct val="0"/>
            </a:spcBef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Ознакомление с документами, связанными: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целями, задачами и предметом проверки (документы, содержащие обязательными требованиями)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95347" y="2130969"/>
        <a:ext cx="2605150" cy="1348831"/>
      </dsp:txXfrm>
    </dsp:sp>
    <dsp:sp modelId="{5B34A48C-C0D6-4485-85C9-1DE969C3D31A}">
      <dsp:nvSpPr>
        <dsp:cNvPr id="0" name=""/>
        <dsp:cNvSpPr/>
      </dsp:nvSpPr>
      <dsp:spPr>
        <a:xfrm>
          <a:off x="5400728" y="3240087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ходе проведения проверки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00728" y="3240087"/>
        <a:ext cx="2344635" cy="449610"/>
      </dsp:txXfrm>
    </dsp:sp>
    <dsp:sp modelId="{2E0FDD83-314D-434D-8BD3-07FF339C1474}">
      <dsp:nvSpPr>
        <dsp:cNvPr id="0" name=""/>
        <dsp:cNvSpPr/>
      </dsp:nvSpPr>
      <dsp:spPr>
        <a:xfrm>
          <a:off x="8496953" y="2520285"/>
          <a:ext cx="2605150" cy="1348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190335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1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ЮЛ не согласен с актом, предписанием </a:t>
          </a:r>
        </a:p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целом или его отдельных частей) в течение 15 дней с даты получения документов имеет право подать возражения с приложением документов, подтверждающих обоснованность возражений</a:t>
          </a:r>
          <a:endParaRPr lang="ru-RU" sz="1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96953" y="2520285"/>
        <a:ext cx="2605150" cy="1348831"/>
      </dsp:txXfrm>
    </dsp:sp>
    <dsp:sp modelId="{C4B7854E-0D5F-4672-8357-B66D71F6955A}">
      <dsp:nvSpPr>
        <dsp:cNvPr id="0" name=""/>
        <dsp:cNvSpPr/>
      </dsp:nvSpPr>
      <dsp:spPr>
        <a:xfrm>
          <a:off x="8568949" y="4104458"/>
          <a:ext cx="2344635" cy="44961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почте, с ЭЦП, в приемную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68949" y="4104458"/>
        <a:ext cx="2344635" cy="449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CC904-497F-4A37-973F-AFE364F3EDF6}">
      <dsp:nvSpPr>
        <dsp:cNvPr id="0" name=""/>
        <dsp:cNvSpPr/>
      </dsp:nvSpPr>
      <dsp:spPr>
        <a:xfrm>
          <a:off x="1942435" y="140617"/>
          <a:ext cx="2913652" cy="8937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штраф 500-1000  руб. физ.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2 000 - 4 000 руб. на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          должностных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42435" y="252339"/>
        <a:ext cx="2578486" cy="670331"/>
      </dsp:txXfrm>
    </dsp:sp>
    <dsp:sp modelId="{8C0CAA8F-B271-476C-ADE5-A5A2540CE5D4}">
      <dsp:nvSpPr>
        <dsp:cNvPr id="0" name=""/>
        <dsp:cNvSpPr/>
      </dsp:nvSpPr>
      <dsp:spPr>
        <a:xfrm>
          <a:off x="144021" y="97157"/>
          <a:ext cx="1942435" cy="97038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19.4 КоАП РФ Неповиновение законному распоряжению или требованию должностного лица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391" y="144527"/>
        <a:ext cx="1847695" cy="875648"/>
      </dsp:txXfrm>
    </dsp:sp>
    <dsp:sp modelId="{4C508AAB-5F16-4E28-95D9-D45EA6B89BFE}">
      <dsp:nvSpPr>
        <dsp:cNvPr id="0" name=""/>
        <dsp:cNvSpPr/>
      </dsp:nvSpPr>
      <dsp:spPr>
        <a:xfrm>
          <a:off x="2160235" y="1213565"/>
          <a:ext cx="2625638" cy="10249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443852"/>
            <a:satOff val="-1260"/>
            <a:lumOff val="3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443852"/>
              <a:satOff val="-1260"/>
              <a:lumOff val="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штраф 500-1000  руб. физ.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2 000 – 4 000 руб. на должностных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5 000 - 10 000 руб. на ЮЛ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0235" y="1341686"/>
        <a:ext cx="2241275" cy="768726"/>
      </dsp:txXfrm>
    </dsp:sp>
    <dsp:sp modelId="{189C0E15-C08B-42FF-979A-E0ED66572265}">
      <dsp:nvSpPr>
        <dsp:cNvPr id="0" name=""/>
        <dsp:cNvSpPr/>
      </dsp:nvSpPr>
      <dsp:spPr>
        <a:xfrm>
          <a:off x="182671" y="1323411"/>
          <a:ext cx="1942435" cy="865053"/>
        </a:xfrm>
        <a:prstGeom prst="roundRect">
          <a:avLst/>
        </a:prstGeom>
        <a:gradFill rotWithShape="0">
          <a:gsLst>
            <a:gs pos="0">
              <a:schemeClr val="accent5">
                <a:hueOff val="-421158"/>
                <a:satOff val="-1986"/>
                <a:lumOff val="49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-421158"/>
                <a:satOff val="-1986"/>
                <a:lumOff val="49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19.4.1 КоАП РФ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Воспрепятствование законной деятельности должностного лица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899" y="1365639"/>
        <a:ext cx="1857979" cy="780597"/>
      </dsp:txXfrm>
    </dsp:sp>
    <dsp:sp modelId="{73941C8C-5EB3-4D64-A9F1-5A363DF6A05B}">
      <dsp:nvSpPr>
        <dsp:cNvPr id="0" name=""/>
        <dsp:cNvSpPr/>
      </dsp:nvSpPr>
      <dsp:spPr>
        <a:xfrm>
          <a:off x="2136352" y="2548055"/>
          <a:ext cx="2719735" cy="11146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887704"/>
            <a:satOff val="-2520"/>
            <a:lumOff val="7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887704"/>
              <a:satOff val="-2520"/>
              <a:lumOff val="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штраф 300-500  руб. физ.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1000-2000 руб. на должностных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10 000 - 2 0000 руб. на ЮЛ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6352" y="2687386"/>
        <a:ext cx="2301741" cy="835988"/>
      </dsp:txXfrm>
    </dsp:sp>
    <dsp:sp modelId="{45DC774A-8146-4D62-89AE-50B256E54A5D}">
      <dsp:nvSpPr>
        <dsp:cNvPr id="0" name=""/>
        <dsp:cNvSpPr/>
      </dsp:nvSpPr>
      <dsp:spPr>
        <a:xfrm>
          <a:off x="144010" y="2378682"/>
          <a:ext cx="2131494" cy="1084569"/>
        </a:xfrm>
        <a:prstGeom prst="roundRect">
          <a:avLst/>
        </a:prstGeom>
        <a:gradFill rotWithShape="0">
          <a:gsLst>
            <a:gs pos="0">
              <a:schemeClr val="accent5">
                <a:hueOff val="-842315"/>
                <a:satOff val="-3972"/>
                <a:lumOff val="98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-842315"/>
                <a:satOff val="-3972"/>
                <a:lumOff val="98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19.5 КоАП РФ Невыполнение в срок законного предписания (постановления, представления, решения)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954" y="2431626"/>
        <a:ext cx="2025606" cy="978681"/>
      </dsp:txXfrm>
    </dsp:sp>
    <dsp:sp modelId="{64826651-836D-4D50-811E-C25B0CC53314}">
      <dsp:nvSpPr>
        <dsp:cNvPr id="0" name=""/>
        <dsp:cNvSpPr/>
      </dsp:nvSpPr>
      <dsp:spPr>
        <a:xfrm>
          <a:off x="2044868" y="3843856"/>
          <a:ext cx="2811219" cy="10536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331556"/>
            <a:satOff val="-3780"/>
            <a:lumOff val="11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331556"/>
              <a:satOff val="-3780"/>
              <a:lumOff val="1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штраф 4 000 - 5 000 руб.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на должностных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44868" y="3975560"/>
        <a:ext cx="2416107" cy="790223"/>
      </dsp:txXfrm>
    </dsp:sp>
    <dsp:sp modelId="{6A4A407A-84CA-483B-BF80-DCB7A2602AD8}">
      <dsp:nvSpPr>
        <dsp:cNvPr id="0" name=""/>
        <dsp:cNvSpPr/>
      </dsp:nvSpPr>
      <dsp:spPr>
        <a:xfrm>
          <a:off x="144012" y="3566349"/>
          <a:ext cx="2040889" cy="1413599"/>
        </a:xfrm>
        <a:prstGeom prst="roundRect">
          <a:avLst/>
        </a:prstGeom>
        <a:gradFill rotWithShape="0">
          <a:gsLst>
            <a:gs pos="0">
              <a:schemeClr val="accent5">
                <a:hueOff val="-1263473"/>
                <a:satOff val="-5958"/>
                <a:lumOff val="147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-1263473"/>
                <a:satOff val="-5958"/>
                <a:lumOff val="147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19.6 КоАП РФ Непринятие по представлению мер по устранению причин и условий, способствовавших совершению административного правонарушения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3018" y="3635355"/>
        <a:ext cx="1902877" cy="1275587"/>
      </dsp:txXfrm>
    </dsp:sp>
    <dsp:sp modelId="{89FE68C6-0ABA-40E3-9738-55E403526564}">
      <dsp:nvSpPr>
        <dsp:cNvPr id="0" name=""/>
        <dsp:cNvSpPr/>
      </dsp:nvSpPr>
      <dsp:spPr>
        <a:xfrm>
          <a:off x="2030437" y="5043521"/>
          <a:ext cx="2825446" cy="8756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775408"/>
            <a:satOff val="-5040"/>
            <a:lumOff val="15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775408"/>
              <a:satOff val="-5040"/>
              <a:lumOff val="15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штраф 100-300  руб. физ.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300 - 500 руб. на должностных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3 000 - 5000 руб. на ЮЛ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0437" y="5152976"/>
        <a:ext cx="2497081" cy="656731"/>
      </dsp:txXfrm>
    </dsp:sp>
    <dsp:sp modelId="{CCAF29A2-14C2-459E-9D44-65E6F018A71C}">
      <dsp:nvSpPr>
        <dsp:cNvPr id="0" name=""/>
        <dsp:cNvSpPr/>
      </dsp:nvSpPr>
      <dsp:spPr>
        <a:xfrm>
          <a:off x="144028" y="5090540"/>
          <a:ext cx="2026768" cy="869823"/>
        </a:xfrm>
        <a:prstGeom prst="roundRec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Ст. 19.7 КоАП РФ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 или несвоевременное представление сведений и информации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489" y="5133001"/>
        <a:ext cx="1941846" cy="7849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DB370-872A-414D-BB1F-C446B2B613CE}">
      <dsp:nvSpPr>
        <dsp:cNvPr id="0" name=""/>
        <dsp:cNvSpPr/>
      </dsp:nvSpPr>
      <dsp:spPr>
        <a:xfrm rot="16200000">
          <a:off x="1873072" y="-1790357"/>
          <a:ext cx="2069528" cy="5657465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отсутствует возможность выражения мнений получателями социальных услуг о качестве оказания услуг организациями социального обслуживания – наличие на сайте возможности обратной связи с получателями услуг подачи электронного обращения (жалобы, предложения), анкеты для опроса граждан или гиперссылки на нее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79104" y="3611"/>
        <a:ext cx="5657465" cy="1552146"/>
      </dsp:txXfrm>
    </dsp:sp>
    <dsp:sp modelId="{1BA37E53-182D-41DA-8F03-0721F09FBB8F}">
      <dsp:nvSpPr>
        <dsp:cNvPr id="0" name=""/>
        <dsp:cNvSpPr/>
      </dsp:nvSpPr>
      <dsp:spPr>
        <a:xfrm>
          <a:off x="5684728" y="-17539"/>
          <a:ext cx="4520941" cy="206952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нет ссылки на федеральную информационную систему «Единый портал государственных и муниципальных услуг (функций)», ссылки на официальные сайты Минтруда России,  Мэра Москвы, ДТСЗН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4728" y="-17539"/>
        <a:ext cx="4520941" cy="1552146"/>
      </dsp:txXfrm>
    </dsp:sp>
    <dsp:sp modelId="{633D3418-C86A-452F-9FFB-3435FBCF12BC}">
      <dsp:nvSpPr>
        <dsp:cNvPr id="0" name=""/>
        <dsp:cNvSpPr/>
      </dsp:nvSpPr>
      <dsp:spPr>
        <a:xfrm rot="10800000">
          <a:off x="140122" y="2016910"/>
          <a:ext cx="5460171" cy="2139685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отсутствует информация о численности получателей социальных услуг по формам социального обслуживания и видам социальных услуг за счет бюджетных ассигнований, за плату, частичную плату за счет средств физических лиц и (или) юридических лиц; о количестве свободных мест для приема получателей социальных услуг по формам социального обслуживания, финансируемых за счет бюджетных ассигнований, за плату, частичную плату в соответствии с договорами о предоставлении социальных услуг за счет средств физических лиц и (или) юридических лиц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40122" y="2551832"/>
        <a:ext cx="5460171" cy="1604764"/>
      </dsp:txXfrm>
    </dsp:sp>
    <dsp:sp modelId="{F45E9A6A-F907-4249-A00E-D22B303E8514}">
      <dsp:nvSpPr>
        <dsp:cNvPr id="0" name=""/>
        <dsp:cNvSpPr/>
      </dsp:nvSpPr>
      <dsp:spPr>
        <a:xfrm rot="5400000">
          <a:off x="6910434" y="810714"/>
          <a:ext cx="2069528" cy="4552077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отсутствует информация о порядке и об условиях предоставления социальных услуг бесплатно и за плату по видам социальных услуг и формам социального обслуживания, в том числе о перечне социальных услуг, предоставляемых поставщиком социальных услуг – перечень неполный, тарифы не утверждены руководителем организации, отсутствуют дополнительные платные услуги и тарифы на них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669160" y="2569370"/>
        <a:ext cx="4552077" cy="1552146"/>
      </dsp:txXfrm>
    </dsp:sp>
    <dsp:sp modelId="{6CC74F23-5C7C-4FFA-8C37-5AD44D5B04A8}">
      <dsp:nvSpPr>
        <dsp:cNvPr id="0" name=""/>
        <dsp:cNvSpPr/>
      </dsp:nvSpPr>
      <dsp:spPr>
        <a:xfrm>
          <a:off x="2405908" y="1332916"/>
          <a:ext cx="5563690" cy="1052303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9525" cap="flat" cmpd="sng" algn="ctr">
          <a:solidFill>
            <a:schemeClr val="accent6">
              <a:lumMod val="75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Основные нарушения, выявленные в ходе  систематического наблюдения – сведения на сайтах поставщиков не актуализируются, информация о деятельности организации как о поставщике социальных услуг находится с трудом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7277" y="1384285"/>
        <a:ext cx="5460952" cy="9495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1EC0F-8BE6-48B9-BE1D-94D418A3B05B}">
      <dsp:nvSpPr>
        <dsp:cNvPr id="0" name=""/>
        <dsp:cNvSpPr/>
      </dsp:nvSpPr>
      <dsp:spPr>
        <a:xfrm rot="5400000">
          <a:off x="4624339" y="133163"/>
          <a:ext cx="2019599" cy="175705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управления рисками</a:t>
          </a:r>
          <a:r>
            <a:rPr lang="ru-RU" sz="1200" kern="1200" dirty="0" smtClean="0">
              <a:solidFill>
                <a:schemeClr val="tx1"/>
              </a:solidFill>
            </a:rPr>
            <a:t> причинения вреда (ущерба)</a:t>
          </a:r>
          <a:r>
            <a:rPr lang="ru-RU" sz="1200" kern="1200" dirty="0" smtClean="0"/>
            <a:t>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029420" y="316610"/>
        <a:ext cx="1209437" cy="1390157"/>
      </dsp:txXfrm>
    </dsp:sp>
    <dsp:sp modelId="{4E950BFF-C6A2-4926-9938-C5B1D8E3E945}">
      <dsp:nvSpPr>
        <dsp:cNvPr id="0" name=""/>
        <dsp:cNvSpPr/>
      </dsp:nvSpPr>
      <dsp:spPr>
        <a:xfrm>
          <a:off x="6565981" y="405809"/>
          <a:ext cx="2253872" cy="1211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определяется выбор профилактических мероприятий и контрольных (надзорных) мероприятий, их содержание (в том числе объем проверяемых обязательных требований), интенсивность и результаты)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5981" y="405809"/>
        <a:ext cx="2253872" cy="1211759"/>
      </dsp:txXfrm>
    </dsp:sp>
    <dsp:sp modelId="{9ED261E9-D15E-458D-8733-EA89B048B7CD}">
      <dsp:nvSpPr>
        <dsp:cNvPr id="0" name=""/>
        <dsp:cNvSpPr/>
      </dsp:nvSpPr>
      <dsp:spPr>
        <a:xfrm rot="5400000">
          <a:off x="2533026" y="131273"/>
          <a:ext cx="2019599" cy="1757051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65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 и предмет контроля утверждается Минтрудом России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38107" y="314720"/>
        <a:ext cx="1209437" cy="1390157"/>
      </dsp:txXfrm>
    </dsp:sp>
    <dsp:sp modelId="{B3A1204B-4713-4157-97D9-3DDE8492D26C}">
      <dsp:nvSpPr>
        <dsp:cNvPr id="0" name=""/>
        <dsp:cNvSpPr/>
      </dsp:nvSpPr>
      <dsp:spPr>
        <a:xfrm rot="5400000">
          <a:off x="3671896" y="1749057"/>
          <a:ext cx="2019599" cy="1953735"/>
        </a:xfrm>
        <a:prstGeom prst="hexagon">
          <a:avLst>
            <a:gd name="adj" fmla="val 25000"/>
            <a:gd name="vf" fmla="val 115470"/>
          </a:avLst>
        </a:prstGeom>
        <a:solidFill>
          <a:srgbClr val="92D05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</a:rPr>
            <a:t>Перечень индикаторов риска нарушения обязательных требований по региональному контролю и порядок их выявления 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025141" y="2047236"/>
        <a:ext cx="1313109" cy="1357377"/>
      </dsp:txXfrm>
    </dsp:sp>
    <dsp:sp modelId="{D5548F10-2A0B-4B30-8016-E46ADF1FA15E}">
      <dsp:nvSpPr>
        <dsp:cNvPr id="0" name=""/>
        <dsp:cNvSpPr/>
      </dsp:nvSpPr>
      <dsp:spPr>
        <a:xfrm>
          <a:off x="1549297" y="2120045"/>
          <a:ext cx="2181167" cy="1211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общие требования</a:t>
          </a:r>
          <a:r>
            <a:rPr lang="ru-RU" sz="1200" kern="1200" dirty="0" smtClean="0"/>
            <a:t> к порядку организации оценки риска причинения вреда (ущерба) при осуществлении </a:t>
          </a:r>
          <a:r>
            <a:rPr lang="ru-RU" sz="1200" b="1" kern="1200" dirty="0" smtClean="0"/>
            <a:t>контроля (надзора) будут установлены Правительством РФ</a:t>
          </a:r>
          <a:r>
            <a:rPr lang="ru-RU" sz="1200" kern="1200" dirty="0" smtClean="0"/>
            <a:t> 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49297" y="2120045"/>
        <a:ext cx="2181167" cy="1211759"/>
      </dsp:txXfrm>
    </dsp:sp>
    <dsp:sp modelId="{699E4763-0185-4483-A84B-47956B5D5F86}">
      <dsp:nvSpPr>
        <dsp:cNvPr id="0" name=""/>
        <dsp:cNvSpPr/>
      </dsp:nvSpPr>
      <dsp:spPr>
        <a:xfrm rot="5400000">
          <a:off x="5569511" y="1847399"/>
          <a:ext cx="2019599" cy="1757051"/>
        </a:xfrm>
        <a:prstGeom prst="hexagon">
          <a:avLst>
            <a:gd name="adj" fmla="val 25000"/>
            <a:gd name="vf" fmla="val 115470"/>
          </a:avLst>
        </a:prstGeom>
        <a:solidFill>
          <a:srgbClr val="00B0F0"/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Общий </a:t>
          </a:r>
          <a:r>
            <a:rPr lang="ru-RU" sz="1200" b="1" kern="1200" dirty="0" smtClean="0">
              <a:solidFill>
                <a:schemeClr val="tx1"/>
              </a:solidFill>
            </a:rPr>
            <a:t>срок проведения документарной и выездной проверок</a:t>
          </a:r>
          <a:r>
            <a:rPr lang="ru-RU" sz="1200" kern="1200" dirty="0" smtClean="0">
              <a:solidFill>
                <a:schemeClr val="tx1"/>
              </a:solidFill>
            </a:rPr>
            <a:t> сокращается до </a:t>
          </a:r>
          <a:r>
            <a:rPr lang="ru-RU" sz="1200" b="1" kern="1200" dirty="0" smtClean="0">
              <a:solidFill>
                <a:schemeClr val="tx1"/>
              </a:solidFill>
            </a:rPr>
            <a:t>10 рабочих дней 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974592" y="2030846"/>
        <a:ext cx="1209437" cy="1390157"/>
      </dsp:txXfrm>
    </dsp:sp>
    <dsp:sp modelId="{2F6D1DC5-1A5A-46CA-8D95-059E32523924}">
      <dsp:nvSpPr>
        <dsp:cNvPr id="0" name=""/>
        <dsp:cNvSpPr/>
      </dsp:nvSpPr>
      <dsp:spPr>
        <a:xfrm rot="5400000">
          <a:off x="4624339" y="3401023"/>
          <a:ext cx="2019599" cy="2078275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lumMod val="60000"/>
            <a:lumOff val="4000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>
              <a:solidFill>
                <a:schemeClr val="tx1"/>
              </a:solidFill>
            </a:rPr>
            <a:t>информационное обеспечение контроля (надзора)</a:t>
          </a:r>
          <a:endParaRPr lang="ru-RU" sz="12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941380" y="3766961"/>
        <a:ext cx="1385517" cy="1346399"/>
      </dsp:txXfrm>
    </dsp:sp>
    <dsp:sp modelId="{006F5BA9-53A9-4955-9DC7-F9C506476356}">
      <dsp:nvSpPr>
        <dsp:cNvPr id="0" name=""/>
        <dsp:cNvSpPr/>
      </dsp:nvSpPr>
      <dsp:spPr>
        <a:xfrm>
          <a:off x="6745683" y="3823727"/>
          <a:ext cx="2253872" cy="1211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kern="1200" dirty="0" smtClean="0"/>
            <a:t>единый реестр всех видов контроля; реестр контрольных (надзорных) мероприятий; система досудебного обжалования; реестр заключений </a:t>
          </a:r>
          <a:r>
            <a:rPr lang="ru-RU" sz="12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</a:t>
          </a:r>
          <a:r>
            <a:rPr lang="ru-RU" sz="11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утверждается ПРФ (до 31.12.2022 на бум.)</a:t>
          </a:r>
          <a:endParaRPr lang="ru-RU" sz="11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5683" y="3823727"/>
        <a:ext cx="2253872" cy="1211759"/>
      </dsp:txXfrm>
    </dsp:sp>
    <dsp:sp modelId="{3CF2968F-D6B9-44D6-85CD-B2B285B65C1A}">
      <dsp:nvSpPr>
        <dsp:cNvPr id="0" name=""/>
        <dsp:cNvSpPr/>
      </dsp:nvSpPr>
      <dsp:spPr>
        <a:xfrm rot="5400000">
          <a:off x="1776176" y="3402127"/>
          <a:ext cx="2019599" cy="175705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Сохраняется: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выездная и документарная проверка. </a:t>
          </a:r>
          <a:r>
            <a:rPr lang="ru-RU" sz="1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Вводится новое</a:t>
          </a:r>
          <a:r>
            <a:rPr lang="ru-RU" sz="12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инспекторский визит</a:t>
          </a:r>
          <a:endParaRPr lang="ru-RU" sz="12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181257" y="3585574"/>
        <a:ext cx="1209437" cy="13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22317" cy="49522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225" y="1"/>
            <a:ext cx="2922317" cy="49522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fld id="{1C2782DD-ED2F-194E-A5A5-818CA6972099}" type="datetimeFigureOut">
              <a:rPr lang="ru-RU" smtClean="0"/>
              <a:t>01.12.2020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7445"/>
            <a:ext cx="2922317" cy="49522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225" y="9377445"/>
            <a:ext cx="2922317" cy="49522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F8E24DF1-D5B4-344E-ADF4-30023BAE2F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99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21582" cy="493633"/>
          </a:xfrm>
          <a:prstGeom prst="rect">
            <a:avLst/>
          </a:prstGeom>
        </p:spPr>
        <p:txBody>
          <a:bodyPr vert="horz" lIns="89973" tIns="44986" rIns="89973" bIns="4498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5" y="4"/>
            <a:ext cx="2921582" cy="493633"/>
          </a:xfrm>
          <a:prstGeom prst="rect">
            <a:avLst/>
          </a:prstGeom>
        </p:spPr>
        <p:txBody>
          <a:bodyPr vert="horz" lIns="89973" tIns="44986" rIns="89973" bIns="44986" rtlCol="0"/>
          <a:lstStyle>
            <a:lvl1pPr algn="r">
              <a:defRPr sz="1200"/>
            </a:lvl1pPr>
          </a:lstStyle>
          <a:p>
            <a:fld id="{0685EFD8-5627-4145-8736-D0B6DADA8466}" type="datetimeFigureOut">
              <a:rPr lang="ru-RU" smtClean="0"/>
              <a:t>01.12.2020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73" tIns="44986" rIns="89973" bIns="4498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7"/>
            <a:ext cx="5393690" cy="4442698"/>
          </a:xfrm>
          <a:prstGeom prst="rect">
            <a:avLst/>
          </a:prstGeom>
        </p:spPr>
        <p:txBody>
          <a:bodyPr vert="horz" lIns="89973" tIns="44986" rIns="89973" bIns="4498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22"/>
            <a:ext cx="2921582" cy="493633"/>
          </a:xfrm>
          <a:prstGeom prst="rect">
            <a:avLst/>
          </a:prstGeom>
        </p:spPr>
        <p:txBody>
          <a:bodyPr vert="horz" lIns="89973" tIns="44986" rIns="89973" bIns="4498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5" y="9377322"/>
            <a:ext cx="2921582" cy="493633"/>
          </a:xfrm>
          <a:prstGeom prst="rect">
            <a:avLst/>
          </a:prstGeom>
        </p:spPr>
        <p:txBody>
          <a:bodyPr vert="horz" lIns="89973" tIns="44986" rIns="89973" bIns="44986" rtlCol="0" anchor="b"/>
          <a:lstStyle>
            <a:lvl1pPr algn="r">
              <a:defRPr sz="1200"/>
            </a:lvl1pPr>
          </a:lstStyle>
          <a:p>
            <a:fld id="{4988981F-6AAF-46F8-B4B3-8B7354F9398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107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85975" y="49213"/>
            <a:ext cx="5672138" cy="3190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49728" y="3279402"/>
            <a:ext cx="9578239" cy="3481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4243" algn="just">
              <a:spcAft>
                <a:spcPts val="297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8D964-47F9-4548-89DA-E9068C32056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46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8D964-47F9-4548-89DA-E9068C32056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34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85975" y="49213"/>
            <a:ext cx="5672138" cy="3190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49728" y="3279402"/>
            <a:ext cx="9578239" cy="3481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4243" algn="just">
              <a:spcAft>
                <a:spcPts val="297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1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69083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86104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82695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21789" y="1"/>
            <a:ext cx="61806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284817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ru-RU" sz="1800" dirty="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1032935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2113684" y="-1585"/>
            <a:ext cx="7620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2058651" y="-1585"/>
            <a:ext cx="3810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12033257" y="-1585"/>
            <a:ext cx="12700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11969751" y="-1585"/>
            <a:ext cx="3386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11834289" y="-785"/>
            <a:ext cx="12700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721789" y="1"/>
            <a:ext cx="61806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 smtClean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284817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ru-RU" sz="1800" dirty="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1032935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85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486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11665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28053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68554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638081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851857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6252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520168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162067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28246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590976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1997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58797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21789" y="1"/>
            <a:ext cx="61806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284817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ru-RU" sz="1800" dirty="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1032935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12113684" y="-1585"/>
            <a:ext cx="7620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12058651" y="-1585"/>
            <a:ext cx="3810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12033257" y="-1585"/>
            <a:ext cx="12700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11969751" y="-1585"/>
            <a:ext cx="3386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11834289" y="-785"/>
            <a:ext cx="12700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721789" y="1"/>
            <a:ext cx="61806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 smtClean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284817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ru-RU" sz="1800" dirty="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1032935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72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39661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29927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1163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07881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5241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35052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14468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2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83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6" r:id="rId1"/>
    <p:sldLayoutId id="2147484247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  <p:sldLayoutId id="2147484257" r:id="rId12"/>
    <p:sldLayoutId id="2147483788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image" Target="../media/image11.png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2693" y="1700808"/>
            <a:ext cx="88924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endParaRPr lang="ru-RU" sz="20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Региональный государственный контроль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</a:rPr>
              <a:t>надзор) </a:t>
            </a: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сфере социального обслуживания граждан </a:t>
            </a:r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городе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Москве</a:t>
            </a: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1 декабря </a:t>
            </a:r>
            <a:r>
              <a:rPr lang="ru-RU" sz="1200" dirty="0">
                <a:solidFill>
                  <a:schemeClr val="tx2"/>
                </a:solidFill>
                <a:latin typeface="Calibri" panose="020F0502020204030204" pitchFamily="34" charset="0"/>
              </a:rPr>
              <a:t>2020г</a:t>
            </a:r>
            <a:r>
              <a:rPr lang="ru-RU" sz="1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. публичные слушания</a:t>
            </a:r>
            <a:endParaRPr lang="ru-RU" sz="12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 useBgFill="1">
        <p:nvSpPr>
          <p:cNvPr id="8" name="Прямоугольник 7"/>
          <p:cNvSpPr/>
          <p:nvPr/>
        </p:nvSpPr>
        <p:spPr>
          <a:xfrm>
            <a:off x="1667931" y="220207"/>
            <a:ext cx="4491002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 useBgFill="1">
        <p:nvSpPr>
          <p:cNvPr id="9" name="Прямоугольник 8"/>
          <p:cNvSpPr/>
          <p:nvPr/>
        </p:nvSpPr>
        <p:spPr>
          <a:xfrm>
            <a:off x="1487488" y="5781455"/>
            <a:ext cx="9144000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30" descr="moscow_gerb.wmf">
            <a:extLst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4415" y="212858"/>
            <a:ext cx="328977" cy="41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7">
            <a:extLst/>
          </p:cNvPr>
          <p:cNvSpPr>
            <a:spLocks noChangeArrowheads="1"/>
          </p:cNvSpPr>
          <p:nvPr/>
        </p:nvSpPr>
        <p:spPr bwMode="auto">
          <a:xfrm>
            <a:off x="551384" y="144988"/>
            <a:ext cx="10407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>
              <a:defRPr/>
            </a:pPr>
            <a:r>
              <a:rPr lang="ru-RU" altLang="ru-RU" sz="12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Департамент труда и социальной защиты населения города Москвы</a:t>
            </a:r>
          </a:p>
        </p:txBody>
      </p:sp>
    </p:spTree>
    <p:extLst>
      <p:ext uri="{BB962C8B-B14F-4D97-AF65-F5344CB8AC3E}">
        <p14:creationId xmlns:p14="http://schemas.microsoft.com/office/powerpoint/2010/main" val="21085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23392" y="116632"/>
            <a:ext cx="10945216" cy="432048"/>
          </a:xfrm>
          <a:prstGeom prst="round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 </a:t>
            </a:r>
            <a:r>
              <a:rPr lang="ru-RU" dirty="0"/>
              <a:t>ходе и результатах реализации контрольных мероприятий в 2020 г.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95400" y="565132"/>
            <a:ext cx="10801200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Правительства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от 03.04.2020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438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особенностях осуществления в 2020 году государственного контроля (надзора), муниципального контроля и о внесении изменения в пункт 7 Правил подготовки органами государственного контроля (надзора) и органами муниципального контроля ежегодных планов проведения плановых проверок юридических лиц и индивидуальных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предпринимателей», приказа Департамента труда и социальной защиты населения города Москвы от 29.06.2020 № 553 плановые проверки в отношении негосударственных поставщиков социальных услуг не проводились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93145152"/>
              </p:ext>
            </p:extLst>
          </p:nvPr>
        </p:nvGraphicFramePr>
        <p:xfrm>
          <a:off x="911424" y="2420887"/>
          <a:ext cx="10225136" cy="4139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623392" y="1289990"/>
            <a:ext cx="10729192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осуществляется  в форме еженедельного изучения размещенной на сайтах поставщиков социальных услуг информации о деятельности по предоставлению гражданам социальных услуг в городе Москве. Нарушения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оформленные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актом о результатах систематического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учитываются при проведении плановых проверок, а также при принятии решений о выдаче поставщикам социальных услуг предостережений о недопустимости нарушения обязательных требований</a:t>
            </a: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95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79376" y="260649"/>
            <a:ext cx="10575477" cy="864095"/>
          </a:xfr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в части предоставления социальных услуг на дому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263353" y="2010878"/>
            <a:ext cx="2808312" cy="344859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154036" y="2017342"/>
            <a:ext cx="7702603" cy="465201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требования  в части социальных услуг на дому </a:t>
            </a:r>
          </a:p>
          <a:p>
            <a:pPr marL="0" indent="0" algn="ctr">
              <a:buNone/>
            </a:pPr>
            <a:endParaRPr lang="ru-RU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назначении на должность руководителя, заместителей руководителя, о приеме на работу сотрудников, оказывающих социальные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(локальные акты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должностные обязанности работников,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оказывающих социальные услуги (локальные акты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утвержденное штатное расписание поставщика социальных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(локальные акты поставщика);</a:t>
            </a:r>
          </a:p>
          <a:p>
            <a:pPr algn="just">
              <a:spcBef>
                <a:spcPts val="0"/>
              </a:spcBef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формах предоставления социальных услуг, видах, порядок предоставления и условия оказания социальных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(локальные акты поставщика);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документы об утверждении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поставщиком тарифов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социальные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в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дополнительные платные услуги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(локальные акты поставщика)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документы о правилах внутреннего распорядка для получателей социальных услуг, правилах внутреннего трудового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распорядка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(локальные акты поставщика)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договора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заключенные с получателями социальных услуг или их законными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представителями и 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программы предоставления социальных услуг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России от 10.11.2014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874н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«О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примерной форме договора о предоставлении социальных услуг, а также о форме индивидуальной программы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предоставления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услуг», приказ ДТСЗН от 26.08.2015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739 «Об утверждении стандартов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социальных услуг»);</a:t>
            </a:r>
          </a:p>
          <a:p>
            <a:pPr algn="just">
              <a:spcBef>
                <a:spcPts val="0"/>
              </a:spcBef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расчет среднедушевого дохода получателя социальных услуг, решение уполномоченного органа о признании нуждающимся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обслуживании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Москвы от 26.12.2014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829-ПП «О 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социальном обслуживании граждан в городе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Москве»);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ежемесячные акты выполненных работ (дневники, акты, журналы, отчеты), подтверждающие факты оказания социальных услуг каждому получателю социальных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утверждаются локальными актами поставщика);</a:t>
            </a:r>
          </a:p>
          <a:p>
            <a:pPr algn="just">
              <a:spcBef>
                <a:spcPts val="0"/>
              </a:spcBef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опрос получателей социальных услуг, в </a:t>
            </a:r>
            <a:r>
              <a:rPr lang="ru-RU" sz="4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выход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дом </a:t>
            </a:r>
          </a:p>
          <a:p>
            <a:pPr algn="just">
              <a:spcBef>
                <a:spcPts val="0"/>
              </a:spcBef>
            </a:pPr>
            <a:endParaRPr lang="ru-RU" dirty="0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2242316" y="3140968"/>
            <a:ext cx="1808582" cy="2952327"/>
          </a:xfrm>
          <a:prstGeom prst="vertic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труда и социальной защиты Российской Федерации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17.11.2014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886н</a:t>
            </a:r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415752" y="2163278"/>
            <a:ext cx="3482747" cy="34485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наблюдение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160214" y="3140968"/>
            <a:ext cx="1900825" cy="3024336"/>
          </a:xfrm>
          <a:prstGeom prst="vertic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13 Федерального закона от 28.12.2013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442-ФЗ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основах социального обслуживания граждан в Российской Федерации»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1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Прямоугольник 7"/>
          <p:cNvSpPr/>
          <p:nvPr/>
        </p:nvSpPr>
        <p:spPr>
          <a:xfrm>
            <a:off x="1667931" y="220207"/>
            <a:ext cx="4491002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 useBgFill="1">
        <p:nvSpPr>
          <p:cNvPr id="9" name="Прямоугольник 8"/>
          <p:cNvSpPr/>
          <p:nvPr/>
        </p:nvSpPr>
        <p:spPr>
          <a:xfrm>
            <a:off x="1487488" y="5781455"/>
            <a:ext cx="9144000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39416" y="116632"/>
            <a:ext cx="11089232" cy="652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 июля 2020 г. №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248-ФЗ «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государственном контроле (надзоре) и муниципальном контроле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Федерации»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5440" y="872903"/>
            <a:ext cx="10729192" cy="6118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июля 2021 года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 исключением досудебного обжалования – с 1 января 2023 года, а также порядка представления сводного доклада о государственном контроле (надзоре), муниципальном контроле – с 1 января 2022 года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предполагает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признание утратившим силу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Федерального закона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от 26 декабря 2008 года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№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294-ФЗ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83274004"/>
              </p:ext>
            </p:extLst>
          </p:nvPr>
        </p:nvGraphicFramePr>
        <p:xfrm>
          <a:off x="1127448" y="1886347"/>
          <a:ext cx="10369152" cy="545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07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552824" y="151978"/>
            <a:ext cx="4448910" cy="5292110"/>
          </a:xfrm>
          <a:prstGeom prst="rect">
            <a:avLst/>
          </a:prstGeom>
          <a:solidFill>
            <a:srgbClr val="B0C7E2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/>
          </p:cNvPr>
          <p:cNvSpPr txBox="1">
            <a:spLocks/>
          </p:cNvSpPr>
          <p:nvPr/>
        </p:nvSpPr>
        <p:spPr>
          <a:xfrm>
            <a:off x="482839" y="4173546"/>
            <a:ext cx="2113360" cy="4107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</a:rPr>
              <a:t>процедура</a:t>
            </a:r>
            <a:endParaRPr lang="ru-RU" sz="1800" b="1" dirty="0">
              <a:latin typeface="Calibri" panose="020F0502020204030204" pitchFamily="34" charset="0"/>
            </a:endParaRPr>
          </a:p>
        </p:txBody>
      </p:sp>
      <p:sp>
        <p:nvSpPr>
          <p:cNvPr id="3" name="Заголовок 1">
            <a:extLst/>
          </p:cNvPr>
          <p:cNvSpPr txBox="1">
            <a:spLocks/>
          </p:cNvSpPr>
          <p:nvPr/>
        </p:nvSpPr>
        <p:spPr>
          <a:xfrm>
            <a:off x="457465" y="1093941"/>
            <a:ext cx="2559380" cy="350913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</a:rPr>
              <a:t>Объект </a:t>
            </a:r>
            <a:r>
              <a:rPr lang="ru-RU" sz="1800" dirty="0" smtClean="0">
                <a:latin typeface="Calibri" panose="020F0502020204030204" pitchFamily="34" charset="0"/>
              </a:rPr>
              <a:t>контроля</a:t>
            </a:r>
            <a:endParaRPr lang="ru-RU" sz="1800" dirty="0">
              <a:latin typeface="Calibri" panose="020F0502020204030204" pitchFamily="34" charset="0"/>
            </a:endParaRPr>
          </a:p>
        </p:txBody>
      </p:sp>
      <p:sp>
        <p:nvSpPr>
          <p:cNvPr id="8" name="Заголовок 1">
            <a:extLst/>
          </p:cNvPr>
          <p:cNvSpPr txBox="1">
            <a:spLocks/>
          </p:cNvSpPr>
          <p:nvPr/>
        </p:nvSpPr>
        <p:spPr>
          <a:xfrm>
            <a:off x="485259" y="5116968"/>
            <a:ext cx="2113360" cy="269376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smtClean="0">
                <a:latin typeface="Calibri" panose="020F0502020204030204" pitchFamily="34" charset="0"/>
              </a:rPr>
              <a:t>ФОРМА</a:t>
            </a:r>
            <a:endParaRPr lang="ru-RU" sz="1800" dirty="0">
              <a:latin typeface="Calibri" panose="020F0502020204030204" pitchFamily="34" charset="0"/>
            </a:endParaRPr>
          </a:p>
        </p:txBody>
      </p:sp>
      <p:sp>
        <p:nvSpPr>
          <p:cNvPr id="10" name="Прямоугольник 6"/>
          <p:cNvSpPr>
            <a:spLocks noChangeArrowheads="1"/>
          </p:cNvSpPr>
          <p:nvPr/>
        </p:nvSpPr>
        <p:spPr bwMode="auto">
          <a:xfrm>
            <a:off x="7680176" y="3910728"/>
            <a:ext cx="4104456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устанавливаются сроки и последовательность административных процедур (действий</a:t>
            </a: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исполнению государственной </a:t>
            </a:r>
            <a:r>
              <a:rPr lang="ru-RU" sz="1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функции, определены виды и формы контроля,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Регламент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утвержден постановлением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Правительства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Москвы </a:t>
            </a:r>
            <a:endParaRPr lang="ru-RU" sz="11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/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17.11.2015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754-ПП</a:t>
            </a:r>
            <a:endParaRPr lang="ru-RU" altLang="ru-RU" sz="1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altLang="ru-RU" sz="1200" dirty="0">
              <a:solidFill>
                <a:srgbClr val="000000"/>
              </a:solidFill>
            </a:endParaRPr>
          </a:p>
          <a:p>
            <a:pPr algn="ctr"/>
            <a:endParaRPr lang="ru-RU" altLang="ru-RU" sz="1100" dirty="0">
              <a:solidFill>
                <a:srgbClr val="000000"/>
              </a:solidFill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7623053" y="744999"/>
            <a:ext cx="4324016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закон от 28.12.2013  №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442-ФЗ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«Об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основах социального обслуживания граждан в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Российской Федерации»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Федеральный закон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24.11.1995  № 181-ФЗ «О </a:t>
            </a: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социальной защите инвалидов в Российской </a:t>
            </a:r>
            <a:r>
              <a:rPr lang="ru-RU" sz="1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Федерации» 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постановление  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Правительства Москвы от 26.12.2014 № </a:t>
            </a:r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830-ПП </a:t>
            </a:r>
            <a:r>
              <a:rPr lang="en-US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</a:p>
          <a:p>
            <a:pPr algn="ctr"/>
            <a:r>
              <a:rPr lang="ru-RU" sz="1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утвержден Порядок по госконтролю ДТСЗН</a:t>
            </a:r>
            <a:endParaRPr lang="ru-RU" altLang="ru-RU" sz="1000" dirty="0">
              <a:solidFill>
                <a:srgbClr val="000000"/>
              </a:solidFill>
            </a:endParaRPr>
          </a:p>
          <a:p>
            <a:pPr algn="ctr"/>
            <a:endParaRPr lang="ru-RU" altLang="ru-RU" sz="1100" b="1" dirty="0">
              <a:solidFill>
                <a:srgbClr val="000000"/>
              </a:solidFill>
            </a:endParaRPr>
          </a:p>
        </p:txBody>
      </p:sp>
      <p:pic>
        <p:nvPicPr>
          <p:cNvPr id="18" name="Рисунок 17" descr="Иерархия">
            <a:extLst/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/>
            </a:extLst>
          </a:blip>
          <a:stretch>
            <a:fillRect/>
          </a:stretch>
        </p:blipFill>
        <p:spPr>
          <a:xfrm>
            <a:off x="225343" y="4214883"/>
            <a:ext cx="294236" cy="346483"/>
          </a:xfrm>
          <a:prstGeom prst="rect">
            <a:avLst/>
          </a:prstGeom>
        </p:spPr>
      </p:pic>
      <p:pic>
        <p:nvPicPr>
          <p:cNvPr id="19" name="Рисунок 18" descr="Команда">
            <a:extLst/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/>
            </a:extLst>
          </a:blip>
          <a:stretch>
            <a:fillRect/>
          </a:stretch>
        </p:blipFill>
        <p:spPr>
          <a:xfrm>
            <a:off x="231698" y="3420424"/>
            <a:ext cx="246827" cy="246827"/>
          </a:xfrm>
          <a:prstGeom prst="rect">
            <a:avLst/>
          </a:prstGeom>
        </p:spPr>
      </p:pic>
      <p:pic>
        <p:nvPicPr>
          <p:cNvPr id="27" name="Picture 2" descr="Похожее изображение">
            <a:extLst/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6" r="23741"/>
          <a:stretch/>
        </p:blipFill>
        <p:spPr bwMode="auto">
          <a:xfrm>
            <a:off x="228164" y="5024440"/>
            <a:ext cx="262825" cy="33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7527850" y="134385"/>
            <a:ext cx="4423145" cy="3793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cs typeface="Arial" panose="020B0604020202020204" pitchFamily="34" charset="0"/>
              </a:rPr>
              <a:t>Нормативно-правовая база</a:t>
            </a:r>
            <a:endParaRPr 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10"/>
          <p:cNvSpPr>
            <a:spLocks noChangeArrowheads="1"/>
          </p:cNvSpPr>
          <p:nvPr/>
        </p:nvSpPr>
        <p:spPr bwMode="auto">
          <a:xfrm>
            <a:off x="7586449" y="4987100"/>
            <a:ext cx="43523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endParaRPr lang="ru-RU" altLang="ru-RU" sz="1200" b="1" dirty="0" smtClean="0">
              <a:solidFill>
                <a:srgbClr val="000000"/>
              </a:solidFill>
            </a:endParaRPr>
          </a:p>
        </p:txBody>
      </p:sp>
      <p:sp>
        <p:nvSpPr>
          <p:cNvPr id="34" name="Заголовок 1">
            <a:extLst/>
          </p:cNvPr>
          <p:cNvSpPr txBox="1">
            <a:spLocks/>
          </p:cNvSpPr>
          <p:nvPr/>
        </p:nvSpPr>
        <p:spPr>
          <a:xfrm>
            <a:off x="480548" y="5641057"/>
            <a:ext cx="2117941" cy="313757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длительность</a:t>
            </a:r>
            <a:endParaRPr lang="ru-RU" sz="1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Рисунок 34" descr="Секундомер">
            <a:extLst/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/>
            </a:extLst>
          </a:blip>
          <a:stretch>
            <a:fillRect/>
          </a:stretch>
        </p:blipFill>
        <p:spPr>
          <a:xfrm>
            <a:off x="169051" y="5601444"/>
            <a:ext cx="357616" cy="35761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126386" y="5567104"/>
            <a:ext cx="8852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не более </a:t>
            </a:r>
            <a:r>
              <a:rPr lang="ru-RU" alt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 рабочих дней </a:t>
            </a:r>
            <a:r>
              <a:rPr lang="ru-RU" alt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(после 30.06.2021 – 10 </a:t>
            </a:r>
            <a:r>
              <a:rPr lang="ru-RU" altLang="ru-RU" sz="12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р.д</a:t>
            </a:r>
            <a:r>
              <a:rPr lang="ru-RU" alt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.) </a:t>
            </a:r>
            <a:r>
              <a:rPr lang="ru-RU" altLang="ru-RU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и </a:t>
            </a:r>
            <a:r>
              <a:rPr lang="ru-RU" altLang="ru-RU" sz="1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не более </a:t>
            </a:r>
            <a:r>
              <a:rPr lang="ru-RU" altLang="ru-RU" sz="1200" dirty="0" smtClean="0">
                <a:latin typeface="Calibri" panose="020F0502020204030204" pitchFamily="34" charset="0"/>
              </a:rPr>
              <a:t>50 часов для субъектов малого предпринимательства и 15 часов для микро предприятий в год, систематическое наблюдение осуществляется без прямого взаимодействия с поставщиком социальных услуг</a:t>
            </a:r>
            <a:endParaRPr lang="ru-RU" alt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6" name="Заголовок 1">
            <a:extLst/>
          </p:cNvPr>
          <p:cNvSpPr txBox="1">
            <a:spLocks/>
          </p:cNvSpPr>
          <p:nvPr/>
        </p:nvSpPr>
        <p:spPr>
          <a:xfrm>
            <a:off x="478258" y="6261750"/>
            <a:ext cx="2117941" cy="32989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ПЕРИОДИЧНОСТЬ</a:t>
            </a:r>
            <a:endParaRPr lang="ru-RU" sz="18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169433" y="6060327"/>
            <a:ext cx="8821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раз в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 3 года</a:t>
            </a:r>
            <a:r>
              <a:rPr lang="ru-RU" altLang="ru-RU" sz="1200" dirty="0" smtClean="0">
                <a:latin typeface="Calibri" panose="020F0502020204030204" pitchFamily="34" charset="0"/>
              </a:rPr>
              <a:t>,</a:t>
            </a:r>
          </a:p>
          <a:p>
            <a:pPr algn="ctr"/>
            <a:r>
              <a:rPr lang="ru-RU" altLang="ru-RU" sz="1200" dirty="0" smtClean="0">
                <a:latin typeface="Calibri" panose="020F0502020204030204" pitchFamily="34" charset="0"/>
              </a:rPr>
              <a:t>для организаций с обеспечением проживания 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1 раз в 2 </a:t>
            </a:r>
            <a:r>
              <a:rPr lang="ru-RU" altLang="ru-RU" sz="1200" b="1" dirty="0">
                <a:latin typeface="Calibri" panose="020F0502020204030204" pitchFamily="34" charset="0"/>
              </a:rPr>
              <a:t>года </a:t>
            </a:r>
            <a:r>
              <a:rPr lang="ru-RU" altLang="ru-RU" sz="1200" dirty="0" smtClean="0">
                <a:latin typeface="Calibri" panose="020F0502020204030204" pitchFamily="34" charset="0"/>
              </a:rPr>
              <a:t>(постановление </a:t>
            </a:r>
            <a:r>
              <a:rPr lang="ru-RU" altLang="ru-RU" sz="1200" dirty="0">
                <a:latin typeface="Calibri" panose="020F0502020204030204" pitchFamily="34" charset="0"/>
              </a:rPr>
              <a:t>ПРФ № 944 от </a:t>
            </a:r>
            <a:r>
              <a:rPr lang="ru-RU" altLang="ru-RU" sz="1200" dirty="0" smtClean="0">
                <a:latin typeface="Calibri" panose="020F0502020204030204" pitchFamily="34" charset="0"/>
              </a:rPr>
              <a:t>23.11.2009), </a:t>
            </a:r>
            <a:endParaRPr lang="ru-RU" altLang="ru-RU" sz="1200" dirty="0">
              <a:latin typeface="Calibri" panose="020F0502020204030204" pitchFamily="34" charset="0"/>
            </a:endParaRPr>
          </a:p>
          <a:p>
            <a:pPr algn="ctr"/>
            <a:r>
              <a:rPr lang="ru-RU" altLang="ru-RU" sz="1200" dirty="0" smtClean="0">
                <a:latin typeface="Calibri" panose="020F0502020204030204" pitchFamily="34" charset="0"/>
              </a:rPr>
              <a:t>в отношении субъектов малого предпринимательства запрет  на проверки 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с 01.01.2016 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- 31.12.2021 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(ст.26.1, 26.2. </a:t>
            </a:r>
            <a:r>
              <a:rPr lang="ru-RU" altLang="ru-RU" sz="1200" b="1" dirty="0" smtClean="0">
                <a:latin typeface="Calibri" panose="020F0502020204030204" pitchFamily="34" charset="0"/>
              </a:rPr>
              <a:t>294-ФЗ, 1969 п)</a:t>
            </a:r>
            <a:endParaRPr lang="ru-RU" altLang="ru-RU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0273" y="639513"/>
            <a:ext cx="11782255" cy="1191999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75733" y="3904622"/>
            <a:ext cx="11763073" cy="94854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03178" y="4975144"/>
            <a:ext cx="11763073" cy="45649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75733" y="5525566"/>
            <a:ext cx="11782255" cy="50937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56" y="6295718"/>
            <a:ext cx="239710" cy="239710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175733" y="6114987"/>
            <a:ext cx="11782255" cy="574341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70281" y="3308118"/>
            <a:ext cx="11782255" cy="45010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Заголовок 1">
            <a:extLst/>
          </p:cNvPr>
          <p:cNvSpPr txBox="1">
            <a:spLocks/>
          </p:cNvSpPr>
          <p:nvPr/>
        </p:nvSpPr>
        <p:spPr>
          <a:xfrm>
            <a:off x="451864" y="3224345"/>
            <a:ext cx="1972866" cy="513159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</a:rPr>
              <a:t>КОЛИЧЕСТВО</a:t>
            </a:r>
            <a:endParaRPr lang="ru-RU" sz="1800" dirty="0">
              <a:latin typeface="Calibri" panose="020F050202020403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623054" y="3291034"/>
            <a:ext cx="4324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от 30.12.2014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1172 (в редакции от 09.10.2020 № 1199)</a:t>
            </a:r>
            <a:endParaRPr lang="ru-RU" alt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Заголовок 1">
            <a:extLst/>
          </p:cNvPr>
          <p:cNvSpPr txBox="1">
            <a:spLocks/>
          </p:cNvSpPr>
          <p:nvPr/>
        </p:nvSpPr>
        <p:spPr>
          <a:xfrm>
            <a:off x="429697" y="2551793"/>
            <a:ext cx="2401229" cy="211609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800" b="1" dirty="0" smtClean="0">
                <a:latin typeface="Calibri" panose="020F0502020204030204" pitchFamily="34" charset="0"/>
              </a:rPr>
              <a:t>Предмет</a:t>
            </a:r>
            <a:endParaRPr lang="ru-RU" sz="1800" dirty="0" smtClean="0">
              <a:latin typeface="Calibri" panose="020F0502020204030204" pitchFamily="34" charset="0"/>
            </a:endParaRPr>
          </a:p>
        </p:txBody>
      </p:sp>
      <p:sp>
        <p:nvSpPr>
          <p:cNvPr id="49" name="Прямоугольник 28"/>
          <p:cNvSpPr>
            <a:spLocks noChangeArrowheads="1"/>
          </p:cNvSpPr>
          <p:nvPr/>
        </p:nvSpPr>
        <p:spPr bwMode="auto">
          <a:xfrm>
            <a:off x="7604216" y="1995290"/>
            <a:ext cx="436203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endParaRPr lang="ru-RU" altLang="ru-RU" sz="11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утвержден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постановлением Правительства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Москвы от 26.12.2014 №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829-ПП,  стандарты утверждены по формам обслуживания приказом ДТСЗН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 26.08.2015 </a:t>
            </a:r>
            <a:r>
              <a:rPr lang="ru-RU" sz="1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№ </a:t>
            </a:r>
            <a:r>
              <a:rPr lang="ru-RU" sz="11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739, </a:t>
            </a: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закон от 24.11.1995  № 181-ФЗ «О социальной защите инвалидов в Российской Федерации»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  <p:pic>
        <p:nvPicPr>
          <p:cNvPr id="51" name="Рисунок 50" descr="Контрольный список">
            <a:extLst/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/>
            </a:extLst>
          </a:blip>
          <a:stretch>
            <a:fillRect/>
          </a:stretch>
        </p:blipFill>
        <p:spPr>
          <a:xfrm>
            <a:off x="188347" y="2443153"/>
            <a:ext cx="294060" cy="265978"/>
          </a:xfrm>
          <a:prstGeom prst="rect">
            <a:avLst/>
          </a:prstGeom>
        </p:spPr>
      </p:pic>
      <p:sp>
        <p:nvSpPr>
          <p:cNvPr id="52" name="Прямоугольник 51"/>
          <p:cNvSpPr/>
          <p:nvPr/>
        </p:nvSpPr>
        <p:spPr>
          <a:xfrm>
            <a:off x="153986" y="2004784"/>
            <a:ext cx="11782255" cy="1145305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006891" y="480339"/>
            <a:ext cx="4373260" cy="5121105"/>
          </a:xfrm>
          <a:prstGeom prst="rect">
            <a:avLst/>
          </a:prstGeom>
          <a:solidFill>
            <a:srgbClr val="DDDDDD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6"/>
          <p:cNvSpPr>
            <a:spLocks noChangeArrowheads="1"/>
          </p:cNvSpPr>
          <p:nvPr/>
        </p:nvSpPr>
        <p:spPr bwMode="auto">
          <a:xfrm>
            <a:off x="3131679" y="4144690"/>
            <a:ext cx="42484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1200" b="1" dirty="0" smtClean="0">
                <a:solidFill>
                  <a:srgbClr val="000000"/>
                </a:solidFill>
              </a:rPr>
              <a:t>Административный регламент</a:t>
            </a:r>
          </a:p>
        </p:txBody>
      </p:sp>
      <p:sp>
        <p:nvSpPr>
          <p:cNvPr id="13" name="Прямоугольник 9"/>
          <p:cNvSpPr>
            <a:spLocks noChangeArrowheads="1"/>
          </p:cNvSpPr>
          <p:nvPr/>
        </p:nvSpPr>
        <p:spPr bwMode="auto">
          <a:xfrm>
            <a:off x="3169433" y="757356"/>
            <a:ext cx="43418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1200" dirty="0" smtClean="0"/>
              <a:t>юридические лица и индивидуальные предприниматели, </a:t>
            </a:r>
          </a:p>
          <a:p>
            <a:pPr algn="ctr"/>
            <a:r>
              <a:rPr lang="ru-RU" altLang="ru-RU" sz="1200" dirty="0" smtClean="0"/>
              <a:t>оказывающие социальные услуги в сфере социального обслуживания, включенные в Реестр поставщиков </a:t>
            </a:r>
          </a:p>
          <a:p>
            <a:pPr algn="ctr"/>
            <a:r>
              <a:rPr lang="ru-RU" altLang="ru-RU" sz="1200" dirty="0" smtClean="0"/>
              <a:t>социальных услуг города Москвы</a:t>
            </a:r>
          </a:p>
          <a:p>
            <a:pPr algn="ctr"/>
            <a:endParaRPr lang="ru-RU" altLang="ru-RU" sz="1200" dirty="0" smtClean="0">
              <a:solidFill>
                <a:srgbClr val="000000"/>
              </a:solidFill>
            </a:endParaRPr>
          </a:p>
        </p:txBody>
      </p:sp>
      <p:sp>
        <p:nvSpPr>
          <p:cNvPr id="25" name="Прямоугольник 10"/>
          <p:cNvSpPr>
            <a:spLocks noChangeArrowheads="1"/>
          </p:cNvSpPr>
          <p:nvPr/>
        </p:nvSpPr>
        <p:spPr bwMode="auto">
          <a:xfrm>
            <a:off x="3126386" y="4961712"/>
            <a:ext cx="40672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sz="1200" dirty="0" smtClean="0">
                <a:solidFill>
                  <a:srgbClr val="000000"/>
                </a:solidFill>
              </a:rPr>
              <a:t>Проверки плановые и внеплановые - </a:t>
            </a:r>
          </a:p>
          <a:p>
            <a:pPr algn="ctr"/>
            <a:r>
              <a:rPr lang="ru-RU" altLang="ru-RU" sz="1200" b="1" dirty="0" smtClean="0">
                <a:solidFill>
                  <a:srgbClr val="000000"/>
                </a:solidFill>
              </a:rPr>
              <a:t>ВЫЕЗДНЫЕ (в сфере социального обслуживания), систематическое наблюдение  </a:t>
            </a:r>
            <a:r>
              <a:rPr lang="ru-RU" altLang="ru-RU" sz="1200" dirty="0" smtClean="0">
                <a:solidFill>
                  <a:srgbClr val="000000"/>
                </a:solidFill>
              </a:rPr>
              <a:t>  </a:t>
            </a:r>
            <a:endParaRPr lang="ru-RU" altLang="ru-RU" sz="1200" dirty="0">
              <a:solidFill>
                <a:srgbClr val="0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027951" y="3297919"/>
            <a:ext cx="112016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негосударственных поставщиков социальных услуг </a:t>
            </a:r>
          </a:p>
        </p:txBody>
      </p:sp>
      <p:sp>
        <p:nvSpPr>
          <p:cNvPr id="50" name="Прямоугольник 28"/>
          <p:cNvSpPr>
            <a:spLocks noChangeArrowheads="1"/>
          </p:cNvSpPr>
          <p:nvPr/>
        </p:nvSpPr>
        <p:spPr bwMode="auto">
          <a:xfrm>
            <a:off x="3169433" y="1915285"/>
            <a:ext cx="402416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ru-RU" altLang="ru-RU" sz="1200" b="1" dirty="0" smtClean="0">
                <a:solidFill>
                  <a:prstClr val="black"/>
                </a:solidFill>
                <a:latin typeface="Calibri"/>
              </a:rPr>
              <a:t>Соблюдение обязательных требований</a:t>
            </a:r>
            <a:r>
              <a:rPr lang="ru-RU" altLang="ru-RU" sz="1200" b="1" dirty="0">
                <a:solidFill>
                  <a:prstClr val="black"/>
                </a:solidFill>
                <a:latin typeface="Calibri"/>
              </a:rPr>
              <a:t>:</a:t>
            </a: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ru-RU" altLang="ru-RU" sz="1200" b="1" dirty="0" smtClean="0">
                <a:solidFill>
                  <a:srgbClr val="000000"/>
                </a:solidFill>
                <a:latin typeface="Calibri"/>
              </a:rPr>
              <a:t>Порядок </a:t>
            </a:r>
            <a:r>
              <a:rPr lang="ru-RU" altLang="ru-RU" sz="1200" dirty="0">
                <a:solidFill>
                  <a:srgbClr val="000000"/>
                </a:solidFill>
                <a:latin typeface="Calibri"/>
              </a:rPr>
              <a:t>предоставления гражданам социальных услуг</a:t>
            </a: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ru-RU" altLang="ru-RU" sz="1200" b="1" dirty="0">
                <a:solidFill>
                  <a:srgbClr val="000000"/>
                </a:solidFill>
                <a:latin typeface="Calibri"/>
              </a:rPr>
              <a:t>стандартов</a:t>
            </a:r>
            <a:r>
              <a:rPr lang="ru-RU" altLang="ru-RU" sz="1200" dirty="0">
                <a:solidFill>
                  <a:srgbClr val="000000"/>
                </a:solidFill>
                <a:latin typeface="Calibri"/>
              </a:rPr>
              <a:t> социальных услуг </a:t>
            </a: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ru-RU" altLang="ru-RU" sz="1200" b="1" dirty="0">
                <a:solidFill>
                  <a:srgbClr val="000000"/>
                </a:solidFill>
                <a:latin typeface="Calibri"/>
              </a:rPr>
              <a:t>обеспечения доступности </a:t>
            </a:r>
            <a:r>
              <a:rPr lang="ru-RU" altLang="ru-RU" sz="1200" dirty="0">
                <a:solidFill>
                  <a:srgbClr val="000000"/>
                </a:solidFill>
                <a:latin typeface="Calibri"/>
              </a:rPr>
              <a:t>для инвалидов объектов социальной, инженерной и транспортной инфраструктур в городе Москве</a:t>
            </a:r>
          </a:p>
          <a:p>
            <a:pPr algn="ctr"/>
            <a:endParaRPr lang="ru-RU" altLang="ru-RU" sz="1200" dirty="0">
              <a:solidFill>
                <a:srgbClr val="000000"/>
              </a:solidFill>
            </a:endParaRPr>
          </a:p>
        </p:txBody>
      </p:sp>
      <p:pic>
        <p:nvPicPr>
          <p:cNvPr id="1028" name="Picture 4" descr="http://cdn.onlinewebfonts.com/svg/download_17553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13" y="1119725"/>
            <a:ext cx="253116" cy="2531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156773" y="98203"/>
            <a:ext cx="2526654" cy="369332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ОБЩАЯ ИНФОРМАЦИЯ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672" y="131266"/>
            <a:ext cx="4354488" cy="379393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141565" y="131267"/>
            <a:ext cx="4354488" cy="379393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143670" y="131266"/>
            <a:ext cx="4354488" cy="3793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libri" panose="020F0502020204030204" pitchFamily="34" charset="0"/>
                <a:cs typeface="Arial" panose="020B0604020202020204" pitchFamily="34" charset="0"/>
              </a:rPr>
              <a:t>Социальная сфера</a:t>
            </a:r>
            <a:endParaRPr 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Блок-схема: узел суммирования 139"/>
          <p:cNvSpPr/>
          <p:nvPr/>
        </p:nvSpPr>
        <p:spPr>
          <a:xfrm>
            <a:off x="332514" y="5785012"/>
            <a:ext cx="102658" cy="96998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>
            <a:off x="435172" y="5836996"/>
            <a:ext cx="229794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1843268" y="5792851"/>
            <a:ext cx="206685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0183407" y="3175412"/>
            <a:ext cx="0" cy="121547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Объект 4"/>
          <p:cNvSpPr txBox="1">
            <a:spLocks/>
          </p:cNvSpPr>
          <p:nvPr/>
        </p:nvSpPr>
        <p:spPr>
          <a:xfrm>
            <a:off x="1733845" y="93959"/>
            <a:ext cx="2689299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900" dirty="0" smtClean="0"/>
              <a:t>исполнения  Департаментом функции по осуществлению регионального государственного контроля (надзора)</a:t>
            </a:r>
            <a:endParaRPr lang="ru-RU" sz="1000" b="1" i="1" dirty="0">
              <a:solidFill>
                <a:schemeClr val="accent2">
                  <a:lumMod val="75000"/>
                </a:schemeClr>
              </a:solidFill>
              <a:latin typeface="Akrobat Light" panose="00000500000000000000" pitchFamily="50" charset="-52"/>
              <a:cs typeface="Arial" panose="020B0604020202020204" pitchFamily="34" charset="0"/>
            </a:endParaRPr>
          </a:p>
        </p:txBody>
      </p:sp>
      <p:cxnSp>
        <p:nvCxnSpPr>
          <p:cNvPr id="174" name="Прямая соединительная линия 173"/>
          <p:cNvCxnSpPr>
            <a:stCxn id="116" idx="0"/>
          </p:cNvCxnSpPr>
          <p:nvPr/>
        </p:nvCxnSpPr>
        <p:spPr>
          <a:xfrm>
            <a:off x="6263724" y="4797828"/>
            <a:ext cx="4291" cy="1040143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/>
          <p:nvPr/>
        </p:nvCxnSpPr>
        <p:spPr>
          <a:xfrm>
            <a:off x="7232651" y="1355739"/>
            <a:ext cx="0" cy="288032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 flipV="1">
            <a:off x="6267312" y="4599112"/>
            <a:ext cx="1261088" cy="14294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flipH="1">
            <a:off x="6249774" y="4393278"/>
            <a:ext cx="5034" cy="503724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flipV="1">
            <a:off x="5224202" y="4105982"/>
            <a:ext cx="559116" cy="690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5223935" y="3910657"/>
            <a:ext cx="31290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 smtClean="0"/>
              <a:t>нет</a:t>
            </a:r>
            <a:endParaRPr lang="ru-RU" sz="700" dirty="0"/>
          </a:p>
        </p:txBody>
      </p:sp>
      <p:sp>
        <p:nvSpPr>
          <p:cNvPr id="109" name="Блок-схема: несколько документов 108"/>
          <p:cNvSpPr/>
          <p:nvPr/>
        </p:nvSpPr>
        <p:spPr>
          <a:xfrm>
            <a:off x="4037825" y="3933498"/>
            <a:ext cx="1186110" cy="644797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Акт проверки</a:t>
            </a:r>
          </a:p>
          <a:p>
            <a:r>
              <a:rPr lang="ru-RU" sz="900" dirty="0" smtClean="0">
                <a:solidFill>
                  <a:schemeClr val="tx1"/>
                </a:solidFill>
              </a:rPr>
              <a:t>Ознакомление руководителя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15" name="Прямая со стрелкой 114"/>
          <p:cNvCxnSpPr/>
          <p:nvPr/>
        </p:nvCxnSpPr>
        <p:spPr>
          <a:xfrm>
            <a:off x="11258115" y="1995265"/>
            <a:ext cx="4947" cy="739402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11256662" y="1446536"/>
            <a:ext cx="6400" cy="217396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6250947" y="3381449"/>
            <a:ext cx="0" cy="252028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3577048" y="1901695"/>
            <a:ext cx="0" cy="252028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3580174" y="2308267"/>
            <a:ext cx="0" cy="252028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>
            <a:off x="3584301" y="2768962"/>
            <a:ext cx="5398" cy="309925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96000" y="409120"/>
            <a:ext cx="0" cy="288032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Блок-схема: знак завершения 5"/>
          <p:cNvSpPr/>
          <p:nvPr/>
        </p:nvSpPr>
        <p:spPr>
          <a:xfrm>
            <a:off x="5266328" y="116632"/>
            <a:ext cx="1656184" cy="513808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Проведение проверок</a:t>
            </a:r>
          </a:p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ЮЛ и ИП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584301" y="688664"/>
            <a:ext cx="7689379" cy="4368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584301" y="704892"/>
            <a:ext cx="0" cy="293376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1263062" y="693884"/>
            <a:ext cx="0" cy="288032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25012" y="689516"/>
            <a:ext cx="0" cy="288032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процесс 24"/>
          <p:cNvSpPr/>
          <p:nvPr/>
        </p:nvSpPr>
        <p:spPr>
          <a:xfrm>
            <a:off x="2756718" y="1004911"/>
            <a:ext cx="1684085" cy="442924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наступление срока проведения </a:t>
            </a:r>
            <a:r>
              <a:rPr lang="ru-RU" sz="900" dirty="0" smtClean="0">
                <a:solidFill>
                  <a:schemeClr val="tx1"/>
                </a:solidFill>
              </a:rPr>
              <a:t>проверки </a:t>
            </a:r>
            <a:br>
              <a:rPr lang="ru-RU" sz="900" dirty="0" smtClean="0">
                <a:solidFill>
                  <a:schemeClr val="tx1"/>
                </a:solidFill>
              </a:rPr>
            </a:br>
            <a:r>
              <a:rPr lang="ru-RU" sz="900" dirty="0" smtClean="0">
                <a:solidFill>
                  <a:schemeClr val="tx1"/>
                </a:solidFill>
              </a:rPr>
              <a:t>по  плану проверки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4780841" y="1890472"/>
            <a:ext cx="1617948" cy="563445"/>
          </a:xfrm>
          <a:prstGeom prst="flowChartProcess">
            <a:avLst/>
          </a:prstGeom>
          <a:solidFill>
            <a:srgbClr val="FFC1C1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Истечение срока 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исполнения ранее выданных предписаний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10247424" y="825688"/>
            <a:ext cx="1801371" cy="620848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Систематическое наблюдение за исполнением обязательных требований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8" name="Блок-схема: процесс 27"/>
          <p:cNvSpPr/>
          <p:nvPr/>
        </p:nvSpPr>
        <p:spPr>
          <a:xfrm>
            <a:off x="6437304" y="1671209"/>
            <a:ext cx="1479131" cy="1211251"/>
          </a:xfrm>
          <a:prstGeom prst="flowChartProcess">
            <a:avLst/>
          </a:prstGeom>
          <a:solidFill>
            <a:srgbClr val="FFC1C1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Возникновение угрозы причинения вреда или причинение вреда  здоровью </a:t>
            </a:r>
            <a:r>
              <a:rPr lang="ru-RU" sz="1000" dirty="0">
                <a:solidFill>
                  <a:schemeClr val="tx1"/>
                </a:solidFill>
              </a:rPr>
              <a:t>и </a:t>
            </a:r>
            <a:r>
              <a:rPr lang="ru-RU" sz="1000" dirty="0" smtClean="0">
                <a:solidFill>
                  <a:schemeClr val="tx1"/>
                </a:solidFill>
              </a:rPr>
              <a:t>жизни по факту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обращений </a:t>
            </a:r>
            <a:r>
              <a:rPr lang="ru-RU" sz="1000" dirty="0">
                <a:solidFill>
                  <a:schemeClr val="tx1"/>
                </a:solidFill>
              </a:rPr>
              <a:t>и заявлений граждан, организаций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584301" y="1464574"/>
            <a:ext cx="0" cy="252028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Блок-схема: процесс 38"/>
          <p:cNvSpPr/>
          <p:nvPr/>
        </p:nvSpPr>
        <p:spPr>
          <a:xfrm>
            <a:off x="2755688" y="1719364"/>
            <a:ext cx="1670065" cy="309089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приказ Департамента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о проведении проверки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2755688" y="2153431"/>
            <a:ext cx="1821909" cy="309089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Уведомление поставщика о проведении </a:t>
            </a:r>
            <a:r>
              <a:rPr lang="ru-RU" sz="900" dirty="0" smtClean="0">
                <a:solidFill>
                  <a:schemeClr val="tx1"/>
                </a:solidFill>
              </a:rPr>
              <a:t>проверки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1" name="Блок-схема: процесс 40"/>
          <p:cNvSpPr/>
          <p:nvPr/>
        </p:nvSpPr>
        <p:spPr>
          <a:xfrm>
            <a:off x="2755688" y="2585887"/>
            <a:ext cx="1670065" cy="309089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Проведение проверки</a:t>
            </a:r>
          </a:p>
          <a:p>
            <a:pPr algn="ctr"/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10447688" y="1656948"/>
            <a:ext cx="1617948" cy="316137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Мониторинг сайта поставщика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3" name="Блок-схема: решение 42"/>
          <p:cNvSpPr/>
          <p:nvPr/>
        </p:nvSpPr>
        <p:spPr>
          <a:xfrm>
            <a:off x="10464861" y="2717347"/>
            <a:ext cx="1613703" cy="916130"/>
          </a:xfrm>
          <a:prstGeom prst="flowChartDecis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Нарушение 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46" name="Прямая соединительная линия 45"/>
          <p:cNvCxnSpPr>
            <a:stCxn id="43" idx="2"/>
          </p:cNvCxnSpPr>
          <p:nvPr/>
        </p:nvCxnSpPr>
        <p:spPr>
          <a:xfrm flipH="1">
            <a:off x="11266766" y="3633477"/>
            <a:ext cx="4947" cy="806882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43" idx="1"/>
          </p:cNvCxnSpPr>
          <p:nvPr/>
        </p:nvCxnSpPr>
        <p:spPr>
          <a:xfrm flipV="1">
            <a:off x="10173977" y="3175412"/>
            <a:ext cx="290884" cy="690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0196095" y="2997654"/>
            <a:ext cx="34817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нет</a:t>
            </a:r>
            <a:endParaRPr lang="ru-RU" sz="9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11299705" y="3637789"/>
            <a:ext cx="3032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</a:t>
            </a:r>
            <a:endParaRPr lang="ru-RU" sz="900" dirty="0"/>
          </a:p>
        </p:txBody>
      </p:sp>
      <p:sp>
        <p:nvSpPr>
          <p:cNvPr id="58" name="Блок-схема: процесс 57"/>
          <p:cNvSpPr/>
          <p:nvPr/>
        </p:nvSpPr>
        <p:spPr>
          <a:xfrm>
            <a:off x="2741291" y="3249254"/>
            <a:ext cx="6915964" cy="309089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</a:rPr>
              <a:t>ПРОВЕДЕНИЕ ВЫЕЗДНОЙ ПРОВЕРКИ </a:t>
            </a:r>
            <a:endParaRPr lang="ru-RU" sz="900" b="1" dirty="0">
              <a:solidFill>
                <a:schemeClr val="tx1"/>
              </a:solidFill>
            </a:endParaRPr>
          </a:p>
        </p:txBody>
      </p:sp>
      <p:cxnSp>
        <p:nvCxnSpPr>
          <p:cNvPr id="79" name="Прямая со стрелкой 78"/>
          <p:cNvCxnSpPr/>
          <p:nvPr/>
        </p:nvCxnSpPr>
        <p:spPr>
          <a:xfrm flipH="1">
            <a:off x="7248128" y="2894976"/>
            <a:ext cx="6957" cy="183911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Блок-схема: решение 101"/>
          <p:cNvSpPr/>
          <p:nvPr/>
        </p:nvSpPr>
        <p:spPr>
          <a:xfrm>
            <a:off x="5457890" y="3636229"/>
            <a:ext cx="1613703" cy="916130"/>
          </a:xfrm>
          <a:prstGeom prst="flowChartDecis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Нарушение 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5" name="Блок-схема: узел суммирования 104"/>
          <p:cNvSpPr/>
          <p:nvPr/>
        </p:nvSpPr>
        <p:spPr>
          <a:xfrm>
            <a:off x="10144766" y="4394528"/>
            <a:ext cx="102658" cy="96998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Блок-схема: несколько документов 105"/>
          <p:cNvSpPr/>
          <p:nvPr/>
        </p:nvSpPr>
        <p:spPr>
          <a:xfrm>
            <a:off x="8892728" y="4489060"/>
            <a:ext cx="1473922" cy="1028155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Акт проверки</a:t>
            </a:r>
          </a:p>
          <a:p>
            <a:r>
              <a:rPr lang="ru-RU" sz="900" dirty="0" smtClean="0">
                <a:solidFill>
                  <a:schemeClr val="tx1"/>
                </a:solidFill>
              </a:rPr>
              <a:t>Ознакомление руководителя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6199273" y="4588284"/>
            <a:ext cx="3032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</a:t>
            </a:r>
            <a:endParaRPr lang="ru-RU" sz="900" dirty="0"/>
          </a:p>
        </p:txBody>
      </p:sp>
      <p:sp>
        <p:nvSpPr>
          <p:cNvPr id="116" name="Блок-схема: процесс 115"/>
          <p:cNvSpPr/>
          <p:nvPr/>
        </p:nvSpPr>
        <p:spPr>
          <a:xfrm>
            <a:off x="5454750" y="4797828"/>
            <a:ext cx="1617948" cy="273445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Акт проверки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Выдача предписания</a:t>
            </a:r>
          </a:p>
        </p:txBody>
      </p:sp>
      <p:sp>
        <p:nvSpPr>
          <p:cNvPr id="133" name="Блок-схема: процесс 132"/>
          <p:cNvSpPr/>
          <p:nvPr/>
        </p:nvSpPr>
        <p:spPr>
          <a:xfrm>
            <a:off x="8224380" y="1907951"/>
            <a:ext cx="1902192" cy="743494"/>
          </a:xfrm>
          <a:prstGeom prst="flowChartProcess">
            <a:avLst/>
          </a:prstGeom>
          <a:solidFill>
            <a:srgbClr val="FFC1C1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требования </a:t>
            </a:r>
            <a:r>
              <a:rPr lang="ru-RU" sz="1000" dirty="0" smtClean="0">
                <a:solidFill>
                  <a:schemeClr val="tx1"/>
                </a:solidFill>
              </a:rPr>
              <a:t>прокуратуры/ поручения Президента, Правительства РФ-ПМ,  Минтруда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5" name="Блок-схема: процесс 134"/>
          <p:cNvSpPr/>
          <p:nvPr/>
        </p:nvSpPr>
        <p:spPr>
          <a:xfrm>
            <a:off x="6423677" y="966590"/>
            <a:ext cx="1617948" cy="442924"/>
          </a:xfrm>
          <a:prstGeom prst="flowChartProcess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</a:rPr>
              <a:t>Внеплановые проверки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5533853" y="1674298"/>
            <a:ext cx="3442467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8976320" y="1674298"/>
            <a:ext cx="0" cy="208175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flipV="1">
            <a:off x="5380388" y="3124851"/>
            <a:ext cx="3370459" cy="4441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>
            <a:off x="5533853" y="2453917"/>
            <a:ext cx="55962" cy="470007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>
            <a:off x="3805893" y="4129535"/>
            <a:ext cx="229794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Блок-схема: узел суммирования 156"/>
          <p:cNvSpPr/>
          <p:nvPr/>
        </p:nvSpPr>
        <p:spPr>
          <a:xfrm>
            <a:off x="3713447" y="4079588"/>
            <a:ext cx="102658" cy="96998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62" name="Блок-схема: процесс 161"/>
          <p:cNvSpPr/>
          <p:nvPr/>
        </p:nvSpPr>
        <p:spPr>
          <a:xfrm>
            <a:off x="7782034" y="2809894"/>
            <a:ext cx="1037851" cy="283743"/>
          </a:xfrm>
          <a:prstGeom prst="flowChartProcess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9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после согласования с органами прокуратуры</a:t>
            </a:r>
          </a:p>
        </p:txBody>
      </p:sp>
      <p:sp>
        <p:nvSpPr>
          <p:cNvPr id="166" name="Блок-схема: процесс 165"/>
          <p:cNvSpPr/>
          <p:nvPr/>
        </p:nvSpPr>
        <p:spPr>
          <a:xfrm>
            <a:off x="1924407" y="4653223"/>
            <a:ext cx="1901527" cy="238547"/>
          </a:xfrm>
          <a:prstGeom prst="flowChartProcess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700" dirty="0">
              <a:ln w="0"/>
              <a:solidFill>
                <a:schemeClr val="tx2"/>
              </a:solidFill>
            </a:endParaRPr>
          </a:p>
        </p:txBody>
      </p:sp>
      <p:sp>
        <p:nvSpPr>
          <p:cNvPr id="173" name="Блок-схема: решение 172"/>
          <p:cNvSpPr/>
          <p:nvPr/>
        </p:nvSpPr>
        <p:spPr>
          <a:xfrm>
            <a:off x="5480380" y="5247938"/>
            <a:ext cx="1591213" cy="391317"/>
          </a:xfrm>
          <a:prstGeom prst="flowChartDecision">
            <a:avLst/>
          </a:prstGeom>
          <a:solidFill>
            <a:srgbClr val="FFC1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Устранено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76" name="Блок-схема: процесс 175"/>
          <p:cNvSpPr/>
          <p:nvPr/>
        </p:nvSpPr>
        <p:spPr>
          <a:xfrm>
            <a:off x="205476" y="3800159"/>
            <a:ext cx="2034820" cy="733246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</a:rPr>
              <a:t>Составление протокола об административном нарушении, Возбуждение дела об административном </a:t>
            </a:r>
            <a:r>
              <a:rPr lang="ru-RU" sz="900" dirty="0" smtClean="0">
                <a:solidFill>
                  <a:schemeClr val="tx1"/>
                </a:solidFill>
              </a:rPr>
              <a:t>правонарушении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83" name="Блок-схема: несколько документов 182"/>
          <p:cNvSpPr/>
          <p:nvPr/>
        </p:nvSpPr>
        <p:spPr>
          <a:xfrm>
            <a:off x="646751" y="5597359"/>
            <a:ext cx="1199322" cy="509788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направление </a:t>
            </a:r>
            <a:br>
              <a:rPr lang="ru-RU" sz="900" dirty="0" smtClean="0">
                <a:solidFill>
                  <a:schemeClr val="tx1"/>
                </a:solidFill>
              </a:rPr>
            </a:br>
            <a:r>
              <a:rPr lang="ru-RU" sz="900" dirty="0" smtClean="0">
                <a:solidFill>
                  <a:schemeClr val="tx1"/>
                </a:solidFill>
              </a:rPr>
              <a:t>материалов в  суд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42" name="Прямоугольник 241"/>
          <p:cNvSpPr/>
          <p:nvPr/>
        </p:nvSpPr>
        <p:spPr>
          <a:xfrm>
            <a:off x="61814" y="97641"/>
            <a:ext cx="1683190" cy="64633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a typeface="Yu Gothic UI Semibold" panose="020B0700000000000000" pitchFamily="34" charset="-128"/>
                <a:cs typeface="Arial" panose="020B0604020202020204" pitchFamily="34" charset="0"/>
              </a:rPr>
              <a:t>БЛОК-СХЕМА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3" name="Прямоугольник 242"/>
          <p:cNvSpPr/>
          <p:nvPr/>
        </p:nvSpPr>
        <p:spPr>
          <a:xfrm>
            <a:off x="9486260" y="1960"/>
            <a:ext cx="2702581" cy="379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Социальная сфера</a:t>
            </a:r>
            <a:endParaRPr 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Прямая со стрелкой 94"/>
          <p:cNvCxnSpPr/>
          <p:nvPr/>
        </p:nvCxnSpPr>
        <p:spPr>
          <a:xfrm>
            <a:off x="5533853" y="1674298"/>
            <a:ext cx="0" cy="208175"/>
          </a:xfrm>
          <a:prstGeom prst="straightConnector1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Блок-схема: несколько документов 85"/>
          <p:cNvSpPr/>
          <p:nvPr/>
        </p:nvSpPr>
        <p:spPr>
          <a:xfrm>
            <a:off x="11001664" y="4390884"/>
            <a:ext cx="888667" cy="573496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Выдача предостережения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1821703" y="5167122"/>
            <a:ext cx="206685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Прямоугольник 117"/>
          <p:cNvSpPr/>
          <p:nvPr/>
        </p:nvSpPr>
        <p:spPr>
          <a:xfrm>
            <a:off x="6236430" y="5554371"/>
            <a:ext cx="30328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</a:t>
            </a:r>
            <a:endParaRPr lang="ru-RU" sz="900" dirty="0"/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 flipV="1">
            <a:off x="4243869" y="5446215"/>
            <a:ext cx="1262076" cy="7163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Прямоугольник 120"/>
          <p:cNvSpPr/>
          <p:nvPr/>
        </p:nvSpPr>
        <p:spPr>
          <a:xfrm>
            <a:off x="5325078" y="5253323"/>
            <a:ext cx="312906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00" dirty="0" smtClean="0"/>
              <a:t>нет</a:t>
            </a:r>
            <a:endParaRPr lang="ru-RU" sz="700" dirty="0"/>
          </a:p>
        </p:txBody>
      </p:sp>
      <p:sp>
        <p:nvSpPr>
          <p:cNvPr id="122" name="Блок-схема: несколько документов 121"/>
          <p:cNvSpPr/>
          <p:nvPr/>
        </p:nvSpPr>
        <p:spPr>
          <a:xfrm>
            <a:off x="4377026" y="5470452"/>
            <a:ext cx="1186110" cy="757982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Внеплановая проверка по  устранению нарушений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23" name="Блок-схема: узел суммирования 122"/>
          <p:cNvSpPr/>
          <p:nvPr/>
        </p:nvSpPr>
        <p:spPr>
          <a:xfrm flipH="1">
            <a:off x="5418955" y="6154343"/>
            <a:ext cx="86989" cy="57370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cxnSp>
        <p:nvCxnSpPr>
          <p:cNvPr id="124" name="Прямая соединительная линия 123"/>
          <p:cNvCxnSpPr>
            <a:stCxn id="121" idx="3"/>
          </p:cNvCxnSpPr>
          <p:nvPr/>
        </p:nvCxnSpPr>
        <p:spPr>
          <a:xfrm flipH="1">
            <a:off x="5087888" y="5353351"/>
            <a:ext cx="550096" cy="244008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249187" y="5087739"/>
            <a:ext cx="0" cy="71695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V="1">
            <a:off x="3691458" y="5101519"/>
            <a:ext cx="559116" cy="690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 flipV="1">
            <a:off x="3685593" y="5807502"/>
            <a:ext cx="559116" cy="6902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Блок-схема: процесс 126"/>
          <p:cNvSpPr/>
          <p:nvPr/>
        </p:nvSpPr>
        <p:spPr>
          <a:xfrm>
            <a:off x="2005945" y="4987152"/>
            <a:ext cx="2034820" cy="415534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Федеральный закон от 24.11.1995 № 181-ФЗ  "О социальной защите инвалидов в Российской Федерации" </a:t>
            </a:r>
          </a:p>
        </p:txBody>
      </p:sp>
      <p:sp>
        <p:nvSpPr>
          <p:cNvPr id="130" name="Блок-схема: процесс 129"/>
          <p:cNvSpPr/>
          <p:nvPr/>
        </p:nvSpPr>
        <p:spPr>
          <a:xfrm>
            <a:off x="1979345" y="5648860"/>
            <a:ext cx="2034820" cy="611442"/>
          </a:xfrm>
          <a:prstGeom prst="flowChartProcess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Федеральный закон от 28.12.2013 № 442-ФЗ  "Об основах социального обслуживания граждан в Российской Федерации»</a:t>
            </a:r>
          </a:p>
        </p:txBody>
      </p:sp>
      <p:sp>
        <p:nvSpPr>
          <p:cNvPr id="192" name="Блок-схема: несколько документов 191"/>
          <p:cNvSpPr/>
          <p:nvPr/>
        </p:nvSpPr>
        <p:spPr>
          <a:xfrm>
            <a:off x="646750" y="4713850"/>
            <a:ext cx="1231373" cy="703539"/>
          </a:xfrm>
          <a:prstGeom prst="flowChartMultidocumen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>
                <a:solidFill>
                  <a:schemeClr val="tx1"/>
                </a:solidFill>
              </a:rPr>
              <a:t>наложение </a:t>
            </a:r>
            <a:r>
              <a:rPr lang="ru-RU" sz="900" dirty="0" smtClean="0">
                <a:solidFill>
                  <a:schemeClr val="tx1"/>
                </a:solidFill>
              </a:rPr>
              <a:t>штрафа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134" name="Блок-схема: узел суммирования 133"/>
          <p:cNvSpPr/>
          <p:nvPr/>
        </p:nvSpPr>
        <p:spPr>
          <a:xfrm>
            <a:off x="316151" y="5101519"/>
            <a:ext cx="102658" cy="96998"/>
          </a:xfrm>
          <a:prstGeom prst="flowChartSummingJunction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cxnSp>
        <p:nvCxnSpPr>
          <p:cNvPr id="136" name="Прямая соединительная линия 135"/>
          <p:cNvCxnSpPr/>
          <p:nvPr/>
        </p:nvCxnSpPr>
        <p:spPr>
          <a:xfrm>
            <a:off x="418809" y="5153503"/>
            <a:ext cx="229794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5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39416" y="188640"/>
            <a:ext cx="10297144" cy="100811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Поставщики социальных услуг, включенные в проект сводного ежегодного </a:t>
            </a:r>
            <a:r>
              <a:rPr lang="ru-RU" dirty="0"/>
              <a:t>плана проведения плановых проверок юридических лиц и индивидуальных предпринимателей на 2021 г. </a:t>
            </a:r>
            <a:r>
              <a:rPr lang="ru-RU" dirty="0" smtClean="0"/>
              <a:t>по г.Москве</a:t>
            </a:r>
            <a:endParaRPr lang="ru-RU" dirty="0"/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395422914"/>
              </p:ext>
            </p:extLst>
          </p:nvPr>
        </p:nvGraphicFramePr>
        <p:xfrm>
          <a:off x="551384" y="1268760"/>
          <a:ext cx="1101722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5231904" y="1916832"/>
            <a:ext cx="1944216" cy="42484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Была 21 проверка стало 7 проверок,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совместных посещений в один месяц  с федеральными органами контроля</a:t>
            </a:r>
          </a:p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проверках принимает участие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Отдел 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контроля за соблюдением требований доступности для инвалидов объектов и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 </a:t>
            </a:r>
          </a:p>
          <a:p>
            <a:pPr algn="ctr"/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ГКУ города Москвы </a:t>
            </a:r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«Служба контроля и бухгалтерского учета </a:t>
            </a:r>
            <a:r>
              <a:rPr lang="ru-RU" sz="12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Департамента»</a:t>
            </a:r>
            <a:endParaRPr lang="ru-RU" sz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1384" y="6356176"/>
            <a:ext cx="10873208" cy="50182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сводный план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плановых проверок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по городу размещается на сайте Прокуратуры города Москвы, в сфере социального обслуживания утверждается руководителем Департамента и размещается на сайте/портале  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://dszn.ru/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mos.ru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tint val="94000"/>
                <a:satMod val="80000"/>
                <a:lumMod val="56000"/>
                <a:lumOff val="44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95400" y="188640"/>
            <a:ext cx="11089232" cy="64807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поставщиков социальных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при проверке 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06077273"/>
              </p:ext>
            </p:extLst>
          </p:nvPr>
        </p:nvGraphicFramePr>
        <p:xfrm>
          <a:off x="551384" y="908720"/>
          <a:ext cx="1116124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23392" y="188640"/>
            <a:ext cx="10801200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Административные правонарушения в сфере социального обслуживания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82578609"/>
              </p:ext>
            </p:extLst>
          </p:nvPr>
        </p:nvGraphicFramePr>
        <p:xfrm>
          <a:off x="623392" y="908720"/>
          <a:ext cx="10801200" cy="5778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3324016449"/>
              </p:ext>
            </p:extLst>
          </p:nvPr>
        </p:nvGraphicFramePr>
        <p:xfrm>
          <a:off x="263352" y="692696"/>
          <a:ext cx="4856088" cy="5994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79480" y="1556792"/>
            <a:ext cx="3165756" cy="4608512"/>
          </a:xfrm>
          <a:prstGeom prst="rect">
            <a:avLst/>
          </a:prstGeom>
          <a:scene3d>
            <a:camera prst="isometricOffAxis1Right"/>
            <a:lightRig rig="threePt" dir="t"/>
          </a:scene3d>
          <a:sp3d>
            <a:bevelT w="152400" h="50800" prst="softRound"/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632589" y="2249901"/>
            <a:ext cx="2792003" cy="28803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591944" y="2828836"/>
            <a:ext cx="3053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9.13 КоАП РФ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исполнения требований к обеспечению доступности для инвалидов объектов социальной, инженерной и транспортной инфраструктур и предоставляемых услуг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45236" y="2967335"/>
            <a:ext cx="22032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штраф  2 000 – 3 000 руб. на      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должностных лиц;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20 000 – 30 000 руб. на ЮЛ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0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860" y="110943"/>
            <a:ext cx="11524128" cy="5782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по делу об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правонарушениях (далее – АП) в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социального     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обслуживания граждан в городе Москве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6860" y="833719"/>
            <a:ext cx="11524128" cy="2958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                                                                             часть 1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6482" y="1452282"/>
            <a:ext cx="6562164" cy="5109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акт обследования объекта с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 сведений о фактах, образующих составы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 и иных материалов дела направляются  д/л уполномоченному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составлять протокол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6064622" y="1129553"/>
            <a:ext cx="1" cy="282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64622" y="1963270"/>
            <a:ext cx="0" cy="255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/>
          <p:nvPr/>
        </p:nvCxnSpPr>
        <p:spPr>
          <a:xfrm>
            <a:off x="7611035" y="1707776"/>
            <a:ext cx="295836" cy="2554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8296834" y="1452282"/>
            <a:ext cx="3281083" cy="99298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 составляется незамедлительно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выявления совершения АП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ст. 28.5 КоАП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 можно считать дату подписания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акта - ст.28.1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6482" y="2265829"/>
            <a:ext cx="6710083" cy="11352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д/л о составлении протокола об АП: сбор материалов дела, их изучение, запрос пояснений, составление проекта протокола, извещение поставщика  о составлении протокола, оформление и подписание протокола всеми сторонами АП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неявки поставщика составляется протокол и выносится определение о возбуждении дела об АП), опись дела, передача материалов с протоколом секретарю  Комиссии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Соединительная линия уступом 20"/>
          <p:cNvCxnSpPr/>
          <p:nvPr/>
        </p:nvCxnSpPr>
        <p:spPr>
          <a:xfrm>
            <a:off x="7799053" y="2887878"/>
            <a:ext cx="295836" cy="2554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8291765" y="2885658"/>
            <a:ext cx="3240740" cy="86592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составляется незамедлительно;</a:t>
            </a:r>
          </a:p>
          <a:p>
            <a:pPr marL="342900" indent="-342900">
              <a:buAutoNum type="arabicParenR"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2 суток если требуется выяснение обстоятельств дела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73707" y="5157192"/>
            <a:ext cx="6562164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секретаря Комиссии - подготовка к рассмотрению дела об АП :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материалов, протокола; 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или регистрация материалов в журнале;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д/л уполномоченному рассматривать дело АП;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 создании Комиссии;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определение о дате и времени рассмотрения,  о вызове поставщика </a:t>
            </a:r>
          </a:p>
          <a:p>
            <a:pPr marL="228600" indent="-228600" algn="ctr">
              <a:buAutoNum type="arabicParenR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об отложении дела 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7536160" y="3567931"/>
            <a:ext cx="2" cy="1348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Выноска со стрелкой вверх 7"/>
          <p:cNvSpPr/>
          <p:nvPr/>
        </p:nvSpPr>
        <p:spPr>
          <a:xfrm>
            <a:off x="1472453" y="3503007"/>
            <a:ext cx="5298140" cy="1240309"/>
          </a:xfrm>
          <a:prstGeom prst="upArrowCallout">
            <a:avLst/>
          </a:prstGeom>
          <a:solidFill>
            <a:srgbClr val="FFC1C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об административном правонарушении считается возбужденным</a:t>
            </a:r>
          </a:p>
          <a:p>
            <a:pPr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составления протокола об административном правонарушении</a:t>
            </a:r>
          </a:p>
        </p:txBody>
      </p:sp>
    </p:spTree>
    <p:extLst>
      <p:ext uri="{BB962C8B-B14F-4D97-AF65-F5344CB8AC3E}">
        <p14:creationId xmlns:p14="http://schemas.microsoft.com/office/powerpoint/2010/main" val="107270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6860" y="110943"/>
            <a:ext cx="11524128" cy="578222"/>
          </a:xfrm>
          <a:prstGeom prst="rect">
            <a:avLst/>
          </a:prstGeom>
          <a:solidFill>
            <a:srgbClr val="D5E1EF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по делу об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правонарушениях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социального     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обслуживания граждан в городе Москве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6860" y="833719"/>
            <a:ext cx="11524128" cy="2958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правонарушении                                               часть 2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6860" y="1274107"/>
            <a:ext cx="11213431" cy="4584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проверке обоснованности поступившей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(создается на каждое конкретное АП)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416860" y="1877101"/>
            <a:ext cx="6212540" cy="897414"/>
          </a:xfrm>
          <a:prstGeom prst="upArrowCallout">
            <a:avLst/>
          </a:prstGeom>
          <a:solidFill>
            <a:srgbClr val="FFC1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административном правонарушении рассматривается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его совершения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6954253" y="2358189"/>
            <a:ext cx="649705" cy="12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7603958" y="1822783"/>
            <a:ext cx="3893986" cy="92041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пятнадцатидневный срок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 дня получения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лица рассматривать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дело, протокола об АП и других материалов дела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Возможно на 1 месяц при ходатайстве и выяснении обстоятельств дела, выносится определение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6812883" y="1792704"/>
            <a:ext cx="6015" cy="10106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416859" y="2863515"/>
            <a:ext cx="11213431" cy="6497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Протокол </a:t>
            </a:r>
            <a:r>
              <a:rPr lang="ru-RU" b="1" dirty="0">
                <a:solidFill>
                  <a:srgbClr val="002060"/>
                </a:solidFill>
              </a:rPr>
              <a:t>о рассмотрении дела об административном правонарушении составляется при рассмотрении </a:t>
            </a:r>
            <a:r>
              <a:rPr lang="ru-RU" b="1" dirty="0" smtClean="0">
                <a:solidFill>
                  <a:srgbClr val="002060"/>
                </a:solidFill>
              </a:rPr>
              <a:t>дела 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итогам рассмотрения дела об АП 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выносится </a:t>
            </a:r>
            <a:r>
              <a:rPr lang="ru-RU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процессуальное </a:t>
            </a:r>
            <a:r>
              <a:rPr lang="ru-RU" sz="1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решение)</a:t>
            </a:r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1852863" y="3583020"/>
            <a:ext cx="986589" cy="252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8331871" y="3527462"/>
            <a:ext cx="926432" cy="252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260448" y="3905483"/>
            <a:ext cx="6212541" cy="20540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Дела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АП, содержащих признаки наличия состава АП, предусмотренного статьей 9.13 КоАП, могут приниматься следующие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решения: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постановление о применении административного наказания в виде штрафа.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объявляется немедленно по окончании рассмотрения дела;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постановление о прекращении производства по делу.  Решение об отсутствии оснований для возбуждения дела выносится в виде мотивированного заключения;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определение о передаче дела на рассмотрение в суд и в срок не позднее 72 часов со дня его вынесения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803861" y="3835684"/>
            <a:ext cx="5041231" cy="20540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рассмотрения дел, указывающих на наличие составов АП предусмотренных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1 статьи 19,4, статьей 19.4, частью 1 статьи 19., статьей 19.6, статьей 19.7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выносится определение о передаче дела на рассмотрение в суд и в срок не позднее 72 часов со дня его вынесения;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выносится постановление о прекращении производства по делу об административном правонарушении. Решение об отсутствии оснований для возбуждения дела об АП выносится в виде мотивированного заключения.</a:t>
            </a:r>
          </a:p>
          <a:p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16859" y="6029318"/>
            <a:ext cx="5851594" cy="700221"/>
          </a:xfrm>
          <a:prstGeom prst="roundRect">
            <a:avLst/>
          </a:prstGeom>
          <a:solidFill>
            <a:srgbClr val="DDDDDD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установлении причин АП поставщику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 услуг и соответствующим должностным лицам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выносится представление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принятии мер по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устранению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629400" y="6037462"/>
            <a:ext cx="5414211" cy="8205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Д/л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несут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персональную ответственность за нарушение требований оформления документов, за ненадлежащее проведение административного расследования и процессуальные нарушения, допущенные при производстве по делам об АП</a:t>
            </a:r>
          </a:p>
        </p:txBody>
      </p:sp>
    </p:spTree>
    <p:extLst>
      <p:ext uri="{BB962C8B-B14F-4D97-AF65-F5344CB8AC3E}">
        <p14:creationId xmlns:p14="http://schemas.microsoft.com/office/powerpoint/2010/main" val="39359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23392" y="260648"/>
            <a:ext cx="10801200" cy="57606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поставщиков социальных услуг при административном производстве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3774" y="2330688"/>
            <a:ext cx="3024336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извещение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времени и месте составления протокола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79776" y="5301208"/>
            <a:ext cx="28803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о рассмотрения дела об административном правонарушении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08979" y="1523165"/>
            <a:ext cx="2981953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об устранении причин и условий, способствовавших совершению административного правонарушения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1759" y="1004565"/>
            <a:ext cx="3181993" cy="10143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статьи 28.2 КоАП предоставляют ряд гарантий защиты прав лицам, в отношении которых возбуждено дело об АП</a:t>
            </a:r>
          </a:p>
        </p:txBody>
      </p:sp>
      <p:sp>
        <p:nvSpPr>
          <p:cNvPr id="9" name="Стрелка влево 8"/>
          <p:cNvSpPr/>
          <p:nvPr/>
        </p:nvSpPr>
        <p:spPr>
          <a:xfrm rot="2742604">
            <a:off x="6744072" y="6020470"/>
            <a:ext cx="978408" cy="6783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месяц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Выноска со стрелкой вверх 9"/>
          <p:cNvSpPr/>
          <p:nvPr/>
        </p:nvSpPr>
        <p:spPr>
          <a:xfrm>
            <a:off x="760587" y="3245088"/>
            <a:ext cx="2965969" cy="2439321"/>
          </a:xfrm>
          <a:prstGeom prst="up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составлении протокола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поставщику разъясняются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(51 ст. Конституции РФ и ст. 25 КоАП) о чем делается запись;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 вправе представить  объяснения или замечания по содержанию протокола, которые к протоколу приобщаются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Волна 10"/>
          <p:cNvSpPr/>
          <p:nvPr/>
        </p:nvSpPr>
        <p:spPr>
          <a:xfrm>
            <a:off x="760586" y="5828353"/>
            <a:ext cx="2965969" cy="914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записи в протоколе является нарушением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346176" y="836712"/>
            <a:ext cx="381672" cy="855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55640" y="2018891"/>
            <a:ext cx="216024" cy="311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08227" y="801452"/>
            <a:ext cx="215614" cy="4427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7536160" y="1054528"/>
            <a:ext cx="3600400" cy="9144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 об устранении выявленных нарушений обязательных требований</a:t>
            </a:r>
          </a:p>
        </p:txBody>
      </p:sp>
      <p:sp>
        <p:nvSpPr>
          <p:cNvPr id="23" name="Выноска со стрелкой вверх 22"/>
          <p:cNvSpPr/>
          <p:nvPr/>
        </p:nvSpPr>
        <p:spPr>
          <a:xfrm>
            <a:off x="760586" y="3245088"/>
            <a:ext cx="2965969" cy="2439321"/>
          </a:xfrm>
          <a:prstGeom prst="up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составлении протокола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поставщику разъясняются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(51 ст. Конституции РФ и ст. 25 КоАП) о чем делается запись;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 вправе представить  объяснения или замечания по содержанию протокола, которые к протоколу приобщаются</a:t>
            </a:r>
          </a:p>
          <a:p>
            <a:pPr marL="171450" indent="-171450" algn="just">
              <a:buFontTx/>
              <a:buChar char="-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Выноска со стрелкой вверх 24"/>
          <p:cNvSpPr/>
          <p:nvPr/>
        </p:nvSpPr>
        <p:spPr>
          <a:xfrm>
            <a:off x="7968208" y="2070153"/>
            <a:ext cx="2965969" cy="1997614"/>
          </a:xfrm>
          <a:prstGeom prst="up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обжалования поставщиком действий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д/л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устанавливается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10 рабочих дней с момента получения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Выноска со стрелкой вниз 25"/>
          <p:cNvSpPr/>
          <p:nvPr/>
        </p:nvSpPr>
        <p:spPr>
          <a:xfrm>
            <a:off x="7968208" y="4085208"/>
            <a:ext cx="2965969" cy="1872208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государственной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за 7 рабочих дней до дня рассмотрения жалобы по существу уведомляет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дате, времени, месте рассмотрения жалобы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356404" y="2875491"/>
            <a:ext cx="2981953" cy="122959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жалоба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постановление по делу об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подана в течение десяти суток со дня вручения или получения копии постановления</a:t>
            </a:r>
          </a:p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5787055" y="815257"/>
            <a:ext cx="827454" cy="2060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4079776" y="5300858"/>
            <a:ext cx="28803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о рассмотрения дела об административном правонарушении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46610" y="4245774"/>
            <a:ext cx="28803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протест на вступление в законную силу постановления об АП – через суд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трелка влево 40"/>
          <p:cNvSpPr/>
          <p:nvPr/>
        </p:nvSpPr>
        <p:spPr>
          <a:xfrm rot="2742604">
            <a:off x="6904603" y="5084682"/>
            <a:ext cx="978408" cy="6783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месяца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7282948" y="801452"/>
            <a:ext cx="685260" cy="379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0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7f7pYyWkEK7D6hNd4kQkw"/>
</p:tagLst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1_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14744</TotalTime>
  <Words>2865</Words>
  <Application>Microsoft Office PowerPoint</Application>
  <PresentationFormat>Широкоэкранный</PresentationFormat>
  <Paragraphs>303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Yu Gothic UI Semibold</vt:lpstr>
      <vt:lpstr>Akrobat Light</vt:lpstr>
      <vt:lpstr>Arial</vt:lpstr>
      <vt:lpstr>Bookman Old Style</vt:lpstr>
      <vt:lpstr>Calibri</vt:lpstr>
      <vt:lpstr>Gill Sans MT</vt:lpstr>
      <vt:lpstr>Times New Roman</vt:lpstr>
      <vt:lpstr>Wingdings</vt:lpstr>
      <vt:lpstr>Gallery</vt:lpstr>
      <vt:lpstr>1_Gallery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обязательные  требования в части предоставления социальных услуг на дому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Шамьюнов Марат Маратович</dc:creator>
  <cp:lastModifiedBy>Терентьева Елена Валерьевна</cp:lastModifiedBy>
  <cp:revision>1512</cp:revision>
  <cp:lastPrinted>2020-12-01T06:07:13Z</cp:lastPrinted>
  <dcterms:created xsi:type="dcterms:W3CDTF">2016-03-17T09:44:54Z</dcterms:created>
  <dcterms:modified xsi:type="dcterms:W3CDTF">2020-12-01T07:04:34Z</dcterms:modified>
</cp:coreProperties>
</file>